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8" r:id="rId3"/>
    <p:sldId id="258" r:id="rId4"/>
    <p:sldId id="264" r:id="rId5"/>
    <p:sldId id="266" r:id="rId6"/>
    <p:sldId id="261" r:id="rId7"/>
    <p:sldId id="257" r:id="rId8"/>
    <p:sldId id="269" r:id="rId9"/>
    <p:sldId id="270" r:id="rId10"/>
    <p:sldId id="260" r:id="rId11"/>
    <p:sldId id="271" r:id="rId12"/>
    <p:sldId id="272" r:id="rId13"/>
  </p:sldIdLst>
  <p:sldSz cx="12192000" cy="6858000"/>
  <p:notesSz cx="6858000" cy="9144000"/>
  <p:embeddedFontLst>
    <p:embeddedFont>
      <p:font typeface="나눔스퀘어OTF Bold" panose="020B0600000101010101" pitchFamily="34" charset="-127"/>
      <p:bold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E2FD"/>
    <a:srgbClr val="857BA5"/>
    <a:srgbClr val="7D77E0"/>
    <a:srgbClr val="5E61D4"/>
    <a:srgbClr val="8C001A"/>
    <a:srgbClr val="B696F8"/>
    <a:srgbClr val="F60053"/>
    <a:srgbClr val="63289E"/>
    <a:srgbClr val="AA65FB"/>
    <a:srgbClr val="E4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591C15-837C-4AD0-BB7D-904C33F3C12C}" v="1971" dt="2020-08-29T14:17:51.6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696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14" y="1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DDE46AE-07ED-40F3-8CB3-D529072295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FCA0C9-72DD-4300-B04B-5C2D160AE18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6AEB44-E44B-4F3A-86C1-508E898EF09B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29FEEAA-4CBC-4A2F-AECE-E3A8DB5679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6BDBB49-A3B1-4A2B-9A6A-D6A78CA5C4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335D89-95D4-4178-B7DF-0F9CE0C5B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36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2A8104-3B8B-43DC-A3A2-7FF0E3823DA2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DD930-E05D-455B-9837-7B5F9D84F9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9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extLst>
              <a:ext uri="{FF2B5EF4-FFF2-40B4-BE49-F238E27FC236}">
                <a16:creationId xmlns:a16="http://schemas.microsoft.com/office/drawing/2014/main" id="{74DA20E8-3B9F-4F42-A89E-E1C6AE9D02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</a:blip>
          <a:srcRect l="30658" t="36144" r="57978" b="50947"/>
          <a:stretch/>
        </p:blipFill>
        <p:spPr>
          <a:xfrm>
            <a:off x="6001069" y="-676274"/>
            <a:ext cx="5035232" cy="3216274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E2E6C117-6CA1-4452-AEF1-01F72158E8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</a:blip>
          <a:srcRect l="36239" t="36144" r="56924" b="36329"/>
          <a:stretch/>
        </p:blipFill>
        <p:spPr>
          <a:xfrm>
            <a:off x="-721995" y="-257969"/>
            <a:ext cx="3028950" cy="6858000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C0BC87D8-D548-4DB1-B294-E2A5DBCE1B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</a:blip>
          <a:srcRect l="37293" t="36144" r="57978" b="44995"/>
          <a:stretch/>
        </p:blipFill>
        <p:spPr>
          <a:xfrm>
            <a:off x="10372725" y="0"/>
            <a:ext cx="2095500" cy="4699000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1714845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50E32476-38D5-45E8-87F8-864EFB1877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</a:blip>
          <a:srcRect l="36239" t="47381" r="56924" b="36329"/>
          <a:stretch/>
        </p:blipFill>
        <p:spPr>
          <a:xfrm>
            <a:off x="4508976" y="-731202"/>
            <a:ext cx="3028950" cy="4058598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969820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gradFill>
          <a:gsLst>
            <a:gs pos="0">
              <a:srgbClr val="0B0A10">
                <a:lumMod val="100000"/>
              </a:srgbClr>
            </a:gs>
            <a:gs pos="61000">
              <a:srgbClr val="171A23"/>
            </a:gs>
            <a:gs pos="100000">
              <a:srgbClr val="282B3E">
                <a:lumMod val="100000"/>
              </a:srgbClr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6390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bg>
      <p:bgPr>
        <a:gradFill>
          <a:gsLst>
            <a:gs pos="0">
              <a:srgbClr val="0B0A10">
                <a:lumMod val="100000"/>
              </a:srgbClr>
            </a:gs>
            <a:gs pos="61000">
              <a:srgbClr val="171A23"/>
            </a:gs>
            <a:gs pos="100000">
              <a:srgbClr val="282B3E">
                <a:lumMod val="100000"/>
              </a:srgbClr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6030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bg>
      <p:bgPr>
        <a:gradFill flip="none" rotWithShape="1">
          <a:gsLst>
            <a:gs pos="50000">
              <a:srgbClr val="63289E">
                <a:lumMod val="28000"/>
              </a:srgbClr>
            </a:gs>
            <a:gs pos="0">
              <a:srgbClr val="0B0A10">
                <a:lumMod val="0"/>
              </a:srgbClr>
            </a:gs>
            <a:gs pos="100000">
              <a:srgbClr val="282B3E">
                <a:lumMod val="0"/>
              </a:srgb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>
            <a:extLst>
              <a:ext uri="{FF2B5EF4-FFF2-40B4-BE49-F238E27FC236}">
                <a16:creationId xmlns:a16="http://schemas.microsoft.com/office/drawing/2014/main" id="{74EA0B76-EF9C-47AA-916C-028300409A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</a:blip>
          <a:srcRect l="37293" t="36144" r="57978" b="44995"/>
          <a:stretch/>
        </p:blipFill>
        <p:spPr>
          <a:xfrm>
            <a:off x="3042603" y="2851944"/>
            <a:ext cx="2095500" cy="4699000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2582004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bg>
      <p:bgPr>
        <a:gradFill flip="none" rotWithShape="1">
          <a:gsLst>
            <a:gs pos="100000">
              <a:srgbClr val="E40028"/>
            </a:gs>
            <a:gs pos="0">
              <a:srgbClr val="F60053"/>
            </a:gs>
            <a:gs pos="39000">
              <a:srgbClr val="F60053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49FB47A-9573-4406-802A-56CA5B21BF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5268" y="-1780098"/>
            <a:ext cx="771633" cy="80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83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bg>
      <p:bgPr>
        <a:gradFill>
          <a:gsLst>
            <a:gs pos="0">
              <a:srgbClr val="0B0A10">
                <a:lumMod val="100000"/>
              </a:srgbClr>
            </a:gs>
            <a:gs pos="61000">
              <a:srgbClr val="171A23"/>
            </a:gs>
            <a:gs pos="100000">
              <a:srgbClr val="282B3E">
                <a:lumMod val="100000"/>
              </a:srgbClr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extLst>
              <a:ext uri="{FF2B5EF4-FFF2-40B4-BE49-F238E27FC236}">
                <a16:creationId xmlns:a16="http://schemas.microsoft.com/office/drawing/2014/main" id="{74DA20E8-3B9F-4F42-A89E-E1C6AE9D02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</a:blip>
          <a:srcRect l="30658" t="36144" r="57978" b="50947"/>
          <a:stretch/>
        </p:blipFill>
        <p:spPr>
          <a:xfrm>
            <a:off x="6001069" y="-676274"/>
            <a:ext cx="5035232" cy="3216274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E2E6C117-6CA1-4452-AEF1-01F72158E8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</a:blip>
          <a:srcRect l="36239" t="36144" r="56924" b="36329"/>
          <a:stretch/>
        </p:blipFill>
        <p:spPr>
          <a:xfrm>
            <a:off x="-721995" y="-257969"/>
            <a:ext cx="3028950" cy="6858000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8" name="액자 7">
            <a:extLst>
              <a:ext uri="{FF2B5EF4-FFF2-40B4-BE49-F238E27FC236}">
                <a16:creationId xmlns:a16="http://schemas.microsoft.com/office/drawing/2014/main" id="{BAB126CA-8993-49D6-9718-F5BEF372FFC0}"/>
              </a:ext>
            </a:extLst>
          </p:cNvPr>
          <p:cNvSpPr/>
          <p:nvPr userDrawn="1"/>
        </p:nvSpPr>
        <p:spPr>
          <a:xfrm rot="5400000">
            <a:off x="2649099" y="-2684899"/>
            <a:ext cx="6893803" cy="12192000"/>
          </a:xfrm>
          <a:prstGeom prst="frame">
            <a:avLst>
              <a:gd name="adj1" fmla="val 1918"/>
            </a:avLst>
          </a:prstGeom>
          <a:gradFill flip="none" rotWithShape="1">
            <a:gsLst>
              <a:gs pos="100000">
                <a:srgbClr val="B696F8"/>
              </a:gs>
              <a:gs pos="0">
                <a:srgbClr val="5E61D4"/>
              </a:gs>
              <a:gs pos="78000">
                <a:srgbClr val="C7E2FD"/>
              </a:gs>
            </a:gsLst>
            <a:path path="circle">
              <a:fillToRect l="100000" t="100000"/>
            </a:path>
            <a:tileRect r="-100000" b="-100000"/>
          </a:gradFill>
          <a:ln w="6350">
            <a:gradFill flip="none" rotWithShape="1">
              <a:gsLst>
                <a:gs pos="53100">
                  <a:srgbClr val="FAFBFD">
                    <a:alpha val="0"/>
                  </a:srgbClr>
                </a:gs>
                <a:gs pos="100000">
                  <a:schemeClr val="accent1">
                    <a:lumMod val="5000"/>
                    <a:lumOff val="95000"/>
                    <a:alpha val="69000"/>
                  </a:schemeClr>
                </a:gs>
                <a:gs pos="0">
                  <a:schemeClr val="bg1">
                    <a:alpha val="44000"/>
                  </a:schemeClr>
                </a:gs>
              </a:gsLst>
              <a:lin ang="84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665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B0A10"/>
            </a:gs>
            <a:gs pos="61000">
              <a:srgbClr val="171A23"/>
            </a:gs>
            <a:gs pos="100000">
              <a:srgbClr val="282B3E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0FF1DF33-9C60-46C8-8FBC-EA57CD6F6E10}"/>
              </a:ext>
            </a:extLst>
          </p:cNvPr>
          <p:cNvSpPr/>
          <p:nvPr userDrawn="1"/>
        </p:nvSpPr>
        <p:spPr>
          <a:xfrm>
            <a:off x="14921" y="0"/>
            <a:ext cx="12192000" cy="6858000"/>
          </a:xfrm>
          <a:prstGeom prst="rect">
            <a:avLst/>
          </a:prstGeom>
          <a:gradFill>
            <a:gsLst>
              <a:gs pos="100000">
                <a:srgbClr val="5E61D4">
                  <a:alpha val="1000"/>
                </a:srgbClr>
              </a:gs>
              <a:gs pos="0">
                <a:srgbClr val="2A0B4E">
                  <a:alpha val="14000"/>
                </a:srgb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3FF7F03-593A-43E8-B6C2-DB5F4D41A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CFFB75-69CE-454B-8893-63C1991B2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65BCC3-597D-41E1-A4DF-0C7696A9E4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fld id="{B767BC63-A299-47A9-BA9F-2745378B52DE}" type="datetimeFigureOut">
              <a:rPr lang="en-US" smtClean="0"/>
              <a:pPr/>
              <a:t>12/1/2020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C962DD-7F9A-4361-A772-168271A3ED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3E4FA5-0A05-426F-859E-D51FF1B4E1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fld id="{806C66CA-2F63-41A4-B0EC-822A26EF46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E0C3A9-6613-4B3E-9EF1-B8B1274506D6}"/>
              </a:ext>
            </a:extLst>
          </p:cNvPr>
          <p:cNvSpPr/>
          <p:nvPr userDrawn="1"/>
        </p:nvSpPr>
        <p:spPr>
          <a:xfrm>
            <a:off x="0" y="-640080"/>
            <a:ext cx="445770" cy="445770"/>
          </a:xfrm>
          <a:prstGeom prst="rect">
            <a:avLst/>
          </a:prstGeom>
          <a:solidFill>
            <a:srgbClr val="28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DBCA3C4-B610-49DC-885A-560435B50374}"/>
              </a:ext>
            </a:extLst>
          </p:cNvPr>
          <p:cNvSpPr/>
          <p:nvPr userDrawn="1"/>
        </p:nvSpPr>
        <p:spPr>
          <a:xfrm>
            <a:off x="641985" y="-640080"/>
            <a:ext cx="445770" cy="445770"/>
          </a:xfrm>
          <a:prstGeom prst="rect">
            <a:avLst/>
          </a:prstGeom>
          <a:solidFill>
            <a:srgbClr val="2A0B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9099EC9-9A2F-4AA7-B60A-9D40B3F29A47}"/>
              </a:ext>
            </a:extLst>
          </p:cNvPr>
          <p:cNvSpPr/>
          <p:nvPr userDrawn="1"/>
        </p:nvSpPr>
        <p:spPr>
          <a:xfrm>
            <a:off x="4732020" y="-640080"/>
            <a:ext cx="445770" cy="445770"/>
          </a:xfrm>
          <a:prstGeom prst="rect">
            <a:avLst/>
          </a:prstGeom>
          <a:solidFill>
            <a:srgbClr val="C7E2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C144929-D6B7-4525-9BE5-7CF95ADD9572}"/>
              </a:ext>
            </a:extLst>
          </p:cNvPr>
          <p:cNvSpPr/>
          <p:nvPr userDrawn="1"/>
        </p:nvSpPr>
        <p:spPr>
          <a:xfrm>
            <a:off x="1239204" y="-640080"/>
            <a:ext cx="445770" cy="445770"/>
          </a:xfrm>
          <a:prstGeom prst="rect">
            <a:avLst/>
          </a:prstGeom>
          <a:solidFill>
            <a:srgbClr val="6328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D20DC43-BE1E-471C-B2B7-64D477DE612E}"/>
              </a:ext>
            </a:extLst>
          </p:cNvPr>
          <p:cNvSpPr/>
          <p:nvPr userDrawn="1"/>
        </p:nvSpPr>
        <p:spPr>
          <a:xfrm>
            <a:off x="2583180" y="-640080"/>
            <a:ext cx="445770" cy="445770"/>
          </a:xfrm>
          <a:prstGeom prst="rect">
            <a:avLst/>
          </a:prstGeom>
          <a:solidFill>
            <a:srgbClr val="F60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D1FBDCF-32B3-4B2F-9F34-A55BD1FEFF00}"/>
              </a:ext>
            </a:extLst>
          </p:cNvPr>
          <p:cNvSpPr/>
          <p:nvPr userDrawn="1"/>
        </p:nvSpPr>
        <p:spPr>
          <a:xfrm>
            <a:off x="3221355" y="-640080"/>
            <a:ext cx="445770" cy="445770"/>
          </a:xfrm>
          <a:prstGeom prst="rect">
            <a:avLst/>
          </a:prstGeom>
          <a:solidFill>
            <a:srgbClr val="8C00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012A4BF-1F9B-40E1-A9D3-D6CC2858B7C7}"/>
              </a:ext>
            </a:extLst>
          </p:cNvPr>
          <p:cNvSpPr/>
          <p:nvPr userDrawn="1"/>
        </p:nvSpPr>
        <p:spPr>
          <a:xfrm>
            <a:off x="1877379" y="-640080"/>
            <a:ext cx="445770" cy="445770"/>
          </a:xfrm>
          <a:prstGeom prst="rect">
            <a:avLst/>
          </a:prstGeom>
          <a:solidFill>
            <a:srgbClr val="AA6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A7772F6-154E-4718-8943-F3FE22359919}"/>
              </a:ext>
            </a:extLst>
          </p:cNvPr>
          <p:cNvSpPr/>
          <p:nvPr userDrawn="1"/>
        </p:nvSpPr>
        <p:spPr>
          <a:xfrm>
            <a:off x="4155281" y="-640080"/>
            <a:ext cx="445770" cy="445770"/>
          </a:xfrm>
          <a:prstGeom prst="rect">
            <a:avLst/>
          </a:prstGeom>
          <a:solidFill>
            <a:srgbClr val="5E61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6878910-1626-44DC-8B00-09CE4E7CB73C}"/>
              </a:ext>
            </a:extLst>
          </p:cNvPr>
          <p:cNvSpPr/>
          <p:nvPr userDrawn="1"/>
        </p:nvSpPr>
        <p:spPr>
          <a:xfrm>
            <a:off x="5308759" y="-640080"/>
            <a:ext cx="445770" cy="445770"/>
          </a:xfrm>
          <a:prstGeom prst="rect">
            <a:avLst/>
          </a:prstGeom>
          <a:solidFill>
            <a:srgbClr val="B69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6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3" r:id="rId5"/>
    <p:sldLayoutId id="2147483656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-5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-5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-5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-5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-5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텍스트 개체 틀 5">
            <a:extLst>
              <a:ext uri="{FF2B5EF4-FFF2-40B4-BE49-F238E27FC236}">
                <a16:creationId xmlns:a16="http://schemas.microsoft.com/office/drawing/2014/main" id="{FF2B7BFF-0B3A-48BD-BF68-7FF7BCE58EE9}"/>
              </a:ext>
            </a:extLst>
          </p:cNvPr>
          <p:cNvSpPr txBox="1">
            <a:spLocks/>
          </p:cNvSpPr>
          <p:nvPr/>
        </p:nvSpPr>
        <p:spPr>
          <a:xfrm>
            <a:off x="7705063" y="6214452"/>
            <a:ext cx="4329303" cy="187367"/>
          </a:xfrm>
          <a:prstGeom prst="hexagon">
            <a:avLst/>
          </a:prstGeom>
          <a:gradFill>
            <a:gsLst>
              <a:gs pos="0">
                <a:srgbClr val="C7E2FD">
                  <a:alpha val="3000"/>
                </a:srgbClr>
              </a:gs>
              <a:gs pos="100000">
                <a:srgbClr val="AA65FB">
                  <a:alpha val="15000"/>
                </a:srgbClr>
              </a:gs>
            </a:gsLst>
            <a:path path="circle">
              <a:fillToRect t="100000" r="100000"/>
            </a:path>
          </a:gradFill>
        </p:spPr>
        <p:txBody>
          <a:bodyPr vert="horz" lIns="0" tIns="0" rIns="0" bIns="0" rtlCol="0" anchor="ctr"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9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100" kern="1200" spc="-5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  <a:alpha val="54000"/>
                      </a:srgbClr>
                    </a:gs>
                    <a:gs pos="100000">
                      <a:srgbClr val="C7E2FD"/>
                    </a:gs>
                    <a:gs pos="0">
                      <a:srgbClr val="C7E2FD">
                        <a:lumMod val="0"/>
                        <a:lumOff val="100000"/>
                        <a:alpha val="29000"/>
                      </a:srgbClr>
                    </a:gs>
                    <a:gs pos="68000">
                      <a:srgbClr val="5E61D4">
                        <a:lumMod val="39000"/>
                        <a:lumOff val="61000"/>
                        <a:alpha val="59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2020.12.01 </a:t>
            </a:r>
            <a:r>
              <a:rPr lang="ko-KR" altLang="en-US" sz="2000" dirty="0"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  <a:alpha val="54000"/>
                      </a:srgbClr>
                    </a:gs>
                    <a:gs pos="100000">
                      <a:srgbClr val="C7E2FD"/>
                    </a:gs>
                    <a:gs pos="0">
                      <a:srgbClr val="C7E2FD">
                        <a:lumMod val="0"/>
                        <a:lumOff val="100000"/>
                        <a:alpha val="29000"/>
                      </a:srgbClr>
                    </a:gs>
                    <a:gs pos="68000">
                      <a:srgbClr val="5E61D4">
                        <a:lumMod val="39000"/>
                        <a:lumOff val="61000"/>
                        <a:alpha val="59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세미 프로젝트 발표  </a:t>
            </a:r>
            <a:endParaRPr lang="en-US" sz="2000" dirty="0">
              <a:gradFill flip="none" rotWithShape="1">
                <a:gsLst>
                  <a:gs pos="38000">
                    <a:srgbClr val="B696F8">
                      <a:lumMod val="55000"/>
                      <a:lumOff val="45000"/>
                      <a:alpha val="54000"/>
                    </a:srgbClr>
                  </a:gs>
                  <a:gs pos="100000">
                    <a:srgbClr val="C7E2FD"/>
                  </a:gs>
                  <a:gs pos="0">
                    <a:srgbClr val="C7E2FD">
                      <a:lumMod val="0"/>
                      <a:lumOff val="100000"/>
                      <a:alpha val="29000"/>
                    </a:srgbClr>
                  </a:gs>
                  <a:gs pos="68000">
                    <a:srgbClr val="5E61D4">
                      <a:lumMod val="39000"/>
                      <a:lumOff val="61000"/>
                      <a:alpha val="59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63E98-3B43-4A9A-BAB3-38F1CE50EAA7}"/>
              </a:ext>
            </a:extLst>
          </p:cNvPr>
          <p:cNvSpPr txBox="1"/>
          <p:nvPr/>
        </p:nvSpPr>
        <p:spPr>
          <a:xfrm>
            <a:off x="10603364" y="5751887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비트 줘 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E48A20B-C791-4BEB-9BDF-08F2371D1DCD}"/>
              </a:ext>
            </a:extLst>
          </p:cNvPr>
          <p:cNvSpPr/>
          <p:nvPr/>
        </p:nvSpPr>
        <p:spPr>
          <a:xfrm>
            <a:off x="375007" y="97553"/>
            <a:ext cx="4301499" cy="646330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13800" b="0" cap="none" spc="0" dirty="0">
                <a:ln w="0"/>
                <a:gradFill flip="none" rotWithShape="1">
                  <a:gsLst>
                    <a:gs pos="54500">
                      <a:srgbClr val="C7E2FD"/>
                    </a:gs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2700000" scaled="1"/>
                  <a:tileRect/>
                </a:gradFill>
                <a:effectLst/>
              </a:rPr>
              <a:t>DROP</a:t>
            </a:r>
          </a:p>
          <a:p>
            <a:r>
              <a:rPr lang="en-US" altLang="ko-KR" sz="13800" dirty="0">
                <a:ln w="0"/>
                <a:gradFill flip="none" rotWithShape="1">
                  <a:gsLst>
                    <a:gs pos="54500">
                      <a:srgbClr val="C7E2FD"/>
                    </a:gs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2700000" scaled="1"/>
                  <a:tileRect/>
                </a:gradFill>
              </a:rPr>
              <a:t>THE</a:t>
            </a:r>
          </a:p>
          <a:p>
            <a:r>
              <a:rPr lang="en-US" altLang="ko-KR" sz="13800" b="0" cap="none" spc="0" dirty="0">
                <a:ln w="0"/>
                <a:gradFill flip="none" rotWithShape="1">
                  <a:gsLst>
                    <a:gs pos="54500">
                      <a:srgbClr val="C7E2FD"/>
                    </a:gs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2700000" scaled="1"/>
                  <a:tileRect/>
                </a:gradFill>
                <a:effectLst/>
              </a:rPr>
              <a:t>BEAT</a:t>
            </a:r>
            <a:endParaRPr lang="en-US" altLang="ko-KR" sz="4800" b="0" cap="none" spc="0" dirty="0">
              <a:ln w="0"/>
              <a:gradFill flip="none" rotWithShape="1">
                <a:gsLst>
                  <a:gs pos="54500">
                    <a:srgbClr val="C7E2FD"/>
                  </a:gs>
                  <a:gs pos="21000">
                    <a:srgbClr val="53575C"/>
                  </a:gs>
                  <a:gs pos="88000">
                    <a:srgbClr val="C5C7CA"/>
                  </a:gs>
                </a:gsLst>
                <a:lin ang="2700000" scaled="1"/>
                <a:tileRect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55327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64081" y="1596571"/>
            <a:ext cx="11263839" cy="4601027"/>
            <a:chOff x="188686" y="1596571"/>
            <a:chExt cx="11263839" cy="4601027"/>
          </a:xfrm>
        </p:grpSpPr>
        <p:sp>
          <p:nvSpPr>
            <p:cNvPr id="17" name="직사각형 16"/>
            <p:cNvSpPr/>
            <p:nvPr/>
          </p:nvSpPr>
          <p:spPr>
            <a:xfrm>
              <a:off x="188686" y="1596571"/>
              <a:ext cx="3381827" cy="4601027"/>
            </a:xfrm>
            <a:prstGeom prst="rect">
              <a:avLst/>
            </a:prstGeom>
            <a:noFill/>
            <a:ln w="38100">
              <a:solidFill>
                <a:srgbClr val="5E61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- GUI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서버 구현</a:t>
              </a:r>
              <a:endPara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- 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소켓 연결 관리</a:t>
              </a:r>
              <a:endPara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- 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게임 관리 및 통제</a:t>
              </a:r>
              <a:endPara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- 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무작위 문제 출제 기능 구현 </a:t>
              </a:r>
              <a:r>
                <a:rPr lang="ko-KR" altLang="en-US" sz="200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등</a:t>
              </a:r>
              <a:endPara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4131119" y="1596571"/>
              <a:ext cx="3380400" cy="4601027"/>
            </a:xfrm>
            <a:prstGeom prst="rect">
              <a:avLst/>
            </a:prstGeom>
            <a:noFill/>
            <a:ln w="38100">
              <a:solidFill>
                <a:srgbClr val="5E61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- GUI 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클라이언트 구현</a:t>
              </a: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소켓 생성</a:t>
              </a: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  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이벤트 </a:t>
              </a:r>
              <a:r>
                <a:rPr lang="ko-KR" altLang="en-US" sz="2000" spc="-150" dirty="0" err="1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리스너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연결 및 처리</a:t>
              </a:r>
              <a:endPara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  채팅 송수신 및 게임 통제  </a:t>
              </a:r>
              <a:endPara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  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명령어</a:t>
              </a: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정리</a:t>
              </a:r>
              <a:endPara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- 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클라이언트 목록 업데이트</a:t>
              </a: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8072125" y="1596571"/>
              <a:ext cx="3380400" cy="4601027"/>
            </a:xfrm>
            <a:prstGeom prst="rect">
              <a:avLst/>
            </a:prstGeom>
            <a:noFill/>
            <a:ln w="38100">
              <a:solidFill>
                <a:srgbClr val="5E61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-GUI 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로그인 윈도우 구현</a:t>
              </a:r>
              <a:endPara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-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클라이언트 닉네임</a:t>
              </a: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IP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주소 관리 </a:t>
              </a:r>
              <a:endParaRPr lang="en-US" altLang="ko-KR" sz="20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 </a:t>
              </a:r>
              <a:r>
                <a:rPr lang="ko-KR" altLang="en-US" sz="20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입력 값 필터</a:t>
              </a:r>
            </a:p>
          </p:txBody>
        </p:sp>
      </p:grpSp>
      <p:sp>
        <p:nvSpPr>
          <p:cNvPr id="4" name="직사각형 3"/>
          <p:cNvSpPr/>
          <p:nvPr/>
        </p:nvSpPr>
        <p:spPr>
          <a:xfrm>
            <a:off x="1002410" y="1747428"/>
            <a:ext cx="230216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dirty="0">
                <a:solidFill>
                  <a:schemeClr val="lt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SERVER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060837" y="1747428"/>
            <a:ext cx="206017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dirty="0">
                <a:solidFill>
                  <a:schemeClr val="lt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CLIENT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9091468" y="1747428"/>
            <a:ext cx="189250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400" dirty="0">
                <a:solidFill>
                  <a:schemeClr val="lt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START</a:t>
            </a:r>
          </a:p>
        </p:txBody>
      </p:sp>
      <p:sp>
        <p:nvSpPr>
          <p:cNvPr id="31" name="제목 66">
            <a:extLst>
              <a:ext uri="{FF2B5EF4-FFF2-40B4-BE49-F238E27FC236}">
                <a16:creationId xmlns:a16="http://schemas.microsoft.com/office/drawing/2014/main" id="{B233B79D-B09E-48B8-8DA4-E14E3275A598}"/>
              </a:ext>
            </a:extLst>
          </p:cNvPr>
          <p:cNvSpPr txBox="1">
            <a:spLocks/>
          </p:cNvSpPr>
          <p:nvPr/>
        </p:nvSpPr>
        <p:spPr>
          <a:xfrm>
            <a:off x="131469" y="166578"/>
            <a:ext cx="3148062" cy="920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5.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주요 클래스</a:t>
            </a:r>
            <a:endParaRPr lang="en-US" sz="3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3783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1FB64F-9C82-463B-83F0-F18D699EFF6A}"/>
              </a:ext>
            </a:extLst>
          </p:cNvPr>
          <p:cNvSpPr txBox="1"/>
          <p:nvPr/>
        </p:nvSpPr>
        <p:spPr>
          <a:xfrm>
            <a:off x="720436" y="1342197"/>
            <a:ext cx="1058487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불안전한 노래재생</a:t>
            </a:r>
            <a:endParaRPr lang="en-US" altLang="ko-KR" sz="24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처음의 노래 재생할 때 불완전 재생으로 노래반복에 어려움을 겪음</a:t>
            </a:r>
            <a:endParaRPr lang="en-US" altLang="ko-KR" sz="20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네트워크를 통해서 반복을 하게 하는 것에 대한  보완점 필요</a:t>
            </a:r>
            <a:endParaRPr lang="en-US" altLang="ko-KR" sz="20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AutoNum type="arabicPeriod" startAt="2"/>
            </a:pPr>
            <a:r>
              <a:rPr lang="ko-KR" altLang="en-US" sz="2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채팅 부가기능 구현</a:t>
            </a:r>
            <a:endParaRPr lang="en-US" altLang="ko-KR" sz="24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귓속말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강퇴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기능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이모티콘 등 채팅 확장 기능 구현 목표</a:t>
            </a:r>
            <a:endParaRPr lang="en-US" altLang="ko-KR" sz="20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컨텐츠 부족에 따른 재미절감</a:t>
            </a:r>
            <a:endParaRPr lang="en-US" altLang="ko-KR" sz="24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메인기능에 대한 시간투자로 인해 추가 컨텐츠 개발시간 부족 </a:t>
            </a:r>
            <a:endParaRPr lang="en-US" altLang="ko-KR" sz="20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46C88DD-70E4-41FF-B1C8-705609BFBD01}"/>
              </a:ext>
            </a:extLst>
          </p:cNvPr>
          <p:cNvSpPr/>
          <p:nvPr/>
        </p:nvSpPr>
        <p:spPr>
          <a:xfrm>
            <a:off x="464081" y="1204547"/>
            <a:ext cx="11007483" cy="4993052"/>
          </a:xfrm>
          <a:prstGeom prst="rect">
            <a:avLst/>
          </a:prstGeom>
          <a:noFill/>
          <a:ln w="38100">
            <a:solidFill>
              <a:srgbClr val="5E61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" name="제목 66">
            <a:extLst>
              <a:ext uri="{FF2B5EF4-FFF2-40B4-BE49-F238E27FC236}">
                <a16:creationId xmlns:a16="http://schemas.microsoft.com/office/drawing/2014/main" id="{834712F3-9716-4C10-81DB-0B46C71CFF63}"/>
              </a:ext>
            </a:extLst>
          </p:cNvPr>
          <p:cNvSpPr txBox="1">
            <a:spLocks/>
          </p:cNvSpPr>
          <p:nvPr/>
        </p:nvSpPr>
        <p:spPr>
          <a:xfrm>
            <a:off x="140261" y="166578"/>
            <a:ext cx="3148062" cy="920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6.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개선점</a:t>
            </a:r>
            <a:endParaRPr lang="en-US" sz="3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5396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03A2AF-D585-4148-85FA-AE381A0BE288}"/>
              </a:ext>
            </a:extLst>
          </p:cNvPr>
          <p:cNvSpPr txBox="1"/>
          <p:nvPr/>
        </p:nvSpPr>
        <p:spPr>
          <a:xfrm>
            <a:off x="562707" y="1380395"/>
            <a:ext cx="10726615" cy="4664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임연지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생각대로 구현하는 것이 얼마나 어려운 것인지 </a:t>
            </a:r>
            <a:r>
              <a: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깨달았습니다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 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그리고 어려운 만큼 구현될 때의 기쁨이 얼마나 큰 지 느낄 수 있는 시간이었습니다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b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</a:br>
            <a:r>
              <a: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성진희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기본기를 다시 한번 </a:t>
            </a:r>
            <a:r>
              <a: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복습해야겠다는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생각이 들었습니다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 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단순해 보이는 로직에도 많은 고민이 있다는 것을 </a:t>
            </a:r>
            <a:r>
              <a: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깨달았습니다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b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박진호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프로젝트를 진행하면서 기본기가 탄탄해야 함을 느꼈고 앞으로도 꾸준한 복습이 필요하다고 생각되었습니다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b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김동환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애매모호하게 알고 있는 것이 많았습니다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 ‘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이해한다는 것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에 대해 다시 생각해보게 됐습니다</a:t>
            </a:r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F5AEF19-E0B4-48F8-9C2D-7F259E430A9D}"/>
              </a:ext>
            </a:extLst>
          </p:cNvPr>
          <p:cNvSpPr/>
          <p:nvPr/>
        </p:nvSpPr>
        <p:spPr>
          <a:xfrm>
            <a:off x="464081" y="1204547"/>
            <a:ext cx="11007483" cy="4993052"/>
          </a:xfrm>
          <a:prstGeom prst="rect">
            <a:avLst/>
          </a:prstGeom>
          <a:noFill/>
          <a:ln w="38100">
            <a:solidFill>
              <a:srgbClr val="5E61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제목 66">
            <a:extLst>
              <a:ext uri="{FF2B5EF4-FFF2-40B4-BE49-F238E27FC236}">
                <a16:creationId xmlns:a16="http://schemas.microsoft.com/office/drawing/2014/main" id="{215B3C26-39EF-42B5-BCB5-C45A0105AB9A}"/>
              </a:ext>
            </a:extLst>
          </p:cNvPr>
          <p:cNvSpPr txBox="1">
            <a:spLocks/>
          </p:cNvSpPr>
          <p:nvPr/>
        </p:nvSpPr>
        <p:spPr>
          <a:xfrm>
            <a:off x="228183" y="166578"/>
            <a:ext cx="3148062" cy="920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7.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후기</a:t>
            </a:r>
            <a:endParaRPr lang="en-US" sz="3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5668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7137" y="369208"/>
            <a:ext cx="4953512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목차</a:t>
            </a:r>
            <a:endParaRPr lang="en-US" altLang="ko-KR" sz="4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r>
              <a:rPr lang="en-US" altLang="ko-KR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1. </a:t>
            </a:r>
            <a:r>
              <a:rPr lang="ko-KR" altLang="en-US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멤버소개</a:t>
            </a:r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r>
              <a:rPr lang="en-US" altLang="ko-KR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2. </a:t>
            </a:r>
            <a:r>
              <a:rPr lang="ko-KR" altLang="en-US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프로젝트 일정</a:t>
            </a:r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r>
              <a:rPr lang="en-US" altLang="ko-KR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3. </a:t>
            </a:r>
            <a:r>
              <a:rPr lang="ko-KR" altLang="en-US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게임 룰 설명</a:t>
            </a:r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r>
              <a:rPr lang="en-US" altLang="ko-KR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4. </a:t>
            </a:r>
            <a:r>
              <a:rPr lang="ko-KR" altLang="en-US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레이아웃 구성</a:t>
            </a:r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r>
              <a:rPr lang="en-US" altLang="ko-KR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5. </a:t>
            </a:r>
            <a:r>
              <a:rPr lang="ko-KR" altLang="en-US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주요 클래스</a:t>
            </a:r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r>
              <a:rPr lang="en-US" altLang="ko-KR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6. </a:t>
            </a:r>
            <a:r>
              <a:rPr lang="ko-KR" altLang="en-US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개선점</a:t>
            </a:r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endParaRPr lang="en-US" altLang="ko-KR" sz="2400" spc="-5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  <a:cs typeface="+mj-cs"/>
            </a:endParaRPr>
          </a:p>
          <a:p>
            <a:r>
              <a:rPr lang="en-US" altLang="ko-KR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7. </a:t>
            </a:r>
            <a:r>
              <a:rPr lang="ko-KR" altLang="en-US" sz="2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  <a:cs typeface="+mj-cs"/>
              </a:rPr>
              <a:t>후기</a:t>
            </a:r>
          </a:p>
        </p:txBody>
      </p:sp>
    </p:spTree>
    <p:extLst>
      <p:ext uri="{BB962C8B-B14F-4D97-AF65-F5344CB8AC3E}">
        <p14:creationId xmlns:p14="http://schemas.microsoft.com/office/powerpoint/2010/main" val="3566363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직사각형 97">
            <a:extLst>
              <a:ext uri="{FF2B5EF4-FFF2-40B4-BE49-F238E27FC236}">
                <a16:creationId xmlns:a16="http://schemas.microsoft.com/office/drawing/2014/main" id="{95F3720C-3AB3-430B-9472-68E0D6409FD0}"/>
              </a:ext>
            </a:extLst>
          </p:cNvPr>
          <p:cNvSpPr/>
          <p:nvPr/>
        </p:nvSpPr>
        <p:spPr>
          <a:xfrm rot="5400000">
            <a:off x="4075329" y="-1573190"/>
            <a:ext cx="4288022" cy="11511787"/>
          </a:xfrm>
          <a:prstGeom prst="rect">
            <a:avLst/>
          </a:prstGeom>
          <a:gradFill flip="none" rotWithShape="1">
            <a:gsLst>
              <a:gs pos="100000">
                <a:srgbClr val="282B3E">
                  <a:alpha val="23000"/>
                </a:srgbClr>
              </a:gs>
              <a:gs pos="0">
                <a:srgbClr val="5E61D4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70" name="텍스트 개체 틀 69">
            <a:extLst>
              <a:ext uri="{FF2B5EF4-FFF2-40B4-BE49-F238E27FC236}">
                <a16:creationId xmlns:a16="http://schemas.microsoft.com/office/drawing/2014/main" id="{80E28423-A136-4987-850A-7F040DEA5B9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742613" y="220663"/>
            <a:ext cx="1449387" cy="274637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//</a:t>
            </a:r>
          </a:p>
        </p:txBody>
      </p:sp>
      <p:sp>
        <p:nvSpPr>
          <p:cNvPr id="67" name="제목 66">
            <a:extLst>
              <a:ext uri="{FF2B5EF4-FFF2-40B4-BE49-F238E27FC236}">
                <a16:creationId xmlns:a16="http://schemas.microsoft.com/office/drawing/2014/main" id="{4EA94459-3CD2-43BF-B806-A194DFB7237C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31469" y="166578"/>
            <a:ext cx="2919477" cy="920750"/>
          </a:xfrm>
        </p:spPr>
        <p:txBody>
          <a:bodyPr>
            <a:normAutofit/>
          </a:bodyPr>
          <a:lstStyle/>
          <a:p>
            <a:pPr algn="ctr"/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1.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멤버소개</a:t>
            </a:r>
            <a:endParaRPr lang="en-US" sz="3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1" name="텍스트 개체 틀 69">
            <a:extLst>
              <a:ext uri="{FF2B5EF4-FFF2-40B4-BE49-F238E27FC236}">
                <a16:creationId xmlns:a16="http://schemas.microsoft.com/office/drawing/2014/main" id="{C489D19C-6302-47F5-95C8-C0E3760CE4DD}"/>
              </a:ext>
            </a:extLst>
          </p:cNvPr>
          <p:cNvSpPr txBox="1">
            <a:spLocks/>
          </p:cNvSpPr>
          <p:nvPr/>
        </p:nvSpPr>
        <p:spPr>
          <a:xfrm>
            <a:off x="419264" y="6400319"/>
            <a:ext cx="1449070" cy="27432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05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100" kern="1200" spc="-5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2" name="텍스트 개체 틀 9">
            <a:extLst>
              <a:ext uri="{FF2B5EF4-FFF2-40B4-BE49-F238E27FC236}">
                <a16:creationId xmlns:a16="http://schemas.microsoft.com/office/drawing/2014/main" id="{47D335DD-7CA2-4AF1-8C8B-8C7B9F8A1F67}"/>
              </a:ext>
            </a:extLst>
          </p:cNvPr>
          <p:cNvSpPr txBox="1">
            <a:spLocks/>
          </p:cNvSpPr>
          <p:nvPr/>
        </p:nvSpPr>
        <p:spPr>
          <a:xfrm>
            <a:off x="293146" y="220505"/>
            <a:ext cx="11646288" cy="274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solidFill>
                  <a:schemeClr val="bg1">
                    <a:alpha val="7000"/>
                  </a:schemeClr>
                </a:solidFill>
              </a:rPr>
              <a:t>		</a:t>
            </a:r>
            <a:r>
              <a:rPr lang="en-US" altLang="ko-KR" sz="1400" b="1" dirty="0">
                <a:solidFill>
                  <a:schemeClr val="bg1">
                    <a:alpha val="7000"/>
                  </a:schemeClr>
                </a:solidFill>
              </a:rPr>
              <a:t> DROP THE BEAT </a:t>
            </a:r>
            <a:r>
              <a:rPr lang="en-US" sz="1400" b="1" dirty="0">
                <a:solidFill>
                  <a:schemeClr val="bg1">
                    <a:alpha val="7000"/>
                  </a:schemeClr>
                </a:solidFill>
              </a:rPr>
              <a:t>							</a:t>
            </a:r>
            <a:r>
              <a:rPr lang="en-US" altLang="ko-KR" sz="1400" b="1" dirty="0">
                <a:solidFill>
                  <a:schemeClr val="bg1">
                    <a:alpha val="7000"/>
                  </a:schemeClr>
                </a:solidFill>
              </a:rPr>
              <a:t> DROP THE BEAT </a:t>
            </a:r>
            <a:endParaRPr lang="en-US" sz="1400" b="1" dirty="0">
              <a:solidFill>
                <a:schemeClr val="bg1">
                  <a:alpha val="7000"/>
                </a:schemeClr>
              </a:solidFill>
            </a:endParaRPr>
          </a:p>
        </p:txBody>
      </p:sp>
      <p:sp>
        <p:nvSpPr>
          <p:cNvPr id="75" name="텍스트 개체 틀 9">
            <a:extLst>
              <a:ext uri="{FF2B5EF4-FFF2-40B4-BE49-F238E27FC236}">
                <a16:creationId xmlns:a16="http://schemas.microsoft.com/office/drawing/2014/main" id="{36615F95-959C-4278-AEC7-233E6FB48301}"/>
              </a:ext>
            </a:extLst>
          </p:cNvPr>
          <p:cNvSpPr txBox="1">
            <a:spLocks/>
          </p:cNvSpPr>
          <p:nvPr/>
        </p:nvSpPr>
        <p:spPr>
          <a:xfrm>
            <a:off x="293146" y="6391119"/>
            <a:ext cx="11646288" cy="274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400" b="1" dirty="0">
                <a:solidFill>
                  <a:schemeClr val="bg1">
                    <a:alpha val="7000"/>
                  </a:schemeClr>
                </a:solidFill>
              </a:rPr>
              <a:t>DROP THE BEAT </a:t>
            </a:r>
            <a:r>
              <a:rPr lang="en-US" sz="1400" b="1" dirty="0">
                <a:solidFill>
                  <a:schemeClr val="bg1">
                    <a:alpha val="7000"/>
                  </a:schemeClr>
                </a:solidFill>
              </a:rPr>
              <a:t>		</a:t>
            </a:r>
            <a:r>
              <a:rPr lang="en-US" altLang="ko-KR" sz="1400" b="1" dirty="0">
                <a:solidFill>
                  <a:schemeClr val="bg1">
                    <a:alpha val="7000"/>
                  </a:schemeClr>
                </a:solidFill>
              </a:rPr>
              <a:t> DROP THE BEAT </a:t>
            </a:r>
            <a:r>
              <a:rPr lang="en-US" sz="1400" b="1" dirty="0">
                <a:solidFill>
                  <a:schemeClr val="bg1">
                    <a:alpha val="7000"/>
                  </a:schemeClr>
                </a:solidFill>
              </a:rPr>
              <a:t>						DROP THE BEAT		</a:t>
            </a:r>
            <a:r>
              <a:rPr lang="en-US" altLang="ko-KR" sz="1400" b="1" dirty="0">
                <a:solidFill>
                  <a:schemeClr val="bg1">
                    <a:alpha val="7000"/>
                  </a:schemeClr>
                </a:solidFill>
              </a:rPr>
              <a:t> DROP THE BEAT</a:t>
            </a:r>
            <a:endParaRPr lang="en-US" sz="1400" b="1" dirty="0">
              <a:solidFill>
                <a:schemeClr val="bg1">
                  <a:alpha val="7000"/>
                </a:schemeClr>
              </a:solidFill>
            </a:endParaRPr>
          </a:p>
        </p:txBody>
      </p:sp>
      <p:sp>
        <p:nvSpPr>
          <p:cNvPr id="81" name="이등변 삼각형 80">
            <a:extLst>
              <a:ext uri="{FF2B5EF4-FFF2-40B4-BE49-F238E27FC236}">
                <a16:creationId xmlns:a16="http://schemas.microsoft.com/office/drawing/2014/main" id="{4F02C3E8-4976-40D2-AF68-A4F17D0F43AF}"/>
              </a:ext>
            </a:extLst>
          </p:cNvPr>
          <p:cNvSpPr/>
          <p:nvPr/>
        </p:nvSpPr>
        <p:spPr>
          <a:xfrm>
            <a:off x="6038103" y="579173"/>
            <a:ext cx="115048" cy="47780"/>
          </a:xfrm>
          <a:prstGeom prst="triangle">
            <a:avLst/>
          </a:prstGeom>
          <a:solidFill>
            <a:srgbClr val="AA65FB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A4806F8C-2DAE-45A9-B75B-05A3F498A6AB}"/>
              </a:ext>
            </a:extLst>
          </p:cNvPr>
          <p:cNvGrpSpPr/>
          <p:nvPr/>
        </p:nvGrpSpPr>
        <p:grpSpPr>
          <a:xfrm>
            <a:off x="11270033" y="4152467"/>
            <a:ext cx="449204" cy="142132"/>
            <a:chOff x="10218795" y="1948525"/>
            <a:chExt cx="449204" cy="142132"/>
          </a:xfrm>
        </p:grpSpPr>
        <p:sp>
          <p:nvSpPr>
            <p:cNvPr id="106" name="육각형 105">
              <a:extLst>
                <a:ext uri="{FF2B5EF4-FFF2-40B4-BE49-F238E27FC236}">
                  <a16:creationId xmlns:a16="http://schemas.microsoft.com/office/drawing/2014/main" id="{A5814089-FB1F-4EC8-9789-E23907323E17}"/>
                </a:ext>
              </a:extLst>
            </p:cNvPr>
            <p:cNvSpPr/>
            <p:nvPr/>
          </p:nvSpPr>
          <p:spPr>
            <a:xfrm rot="16200000">
              <a:off x="1054378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adFill flip="none" rotWithShape="1">
              <a:gsLst>
                <a:gs pos="100000">
                  <a:srgbClr val="C7E2FD"/>
                </a:gs>
                <a:gs pos="0">
                  <a:srgbClr val="B696F8"/>
                </a:gs>
              </a:gsLst>
              <a:path path="circle">
                <a:fillToRect l="100000" t="100000"/>
              </a:path>
              <a:tileRect r="-100000" b="-100000"/>
            </a:gradFill>
            <a:ln w="6350">
              <a:gradFill flip="none" rotWithShape="1">
                <a:gsLst>
                  <a:gs pos="53100">
                    <a:srgbClr val="FAFBFD">
                      <a:alpha val="0"/>
                    </a:srgbClr>
                  </a:gs>
                  <a:gs pos="100000">
                    <a:schemeClr val="accent1">
                      <a:lumMod val="5000"/>
                      <a:lumOff val="95000"/>
                      <a:alpha val="69000"/>
                    </a:schemeClr>
                  </a:gs>
                  <a:gs pos="0">
                    <a:schemeClr val="bg1">
                      <a:alpha val="44000"/>
                    </a:schemeClr>
                  </a:gs>
                </a:gsLst>
                <a:lin ang="84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07" name="육각형 106">
              <a:extLst>
                <a:ext uri="{FF2B5EF4-FFF2-40B4-BE49-F238E27FC236}">
                  <a16:creationId xmlns:a16="http://schemas.microsoft.com/office/drawing/2014/main" id="{6796AC19-DA4B-4B50-B711-423A949F2642}"/>
                </a:ext>
              </a:extLst>
            </p:cNvPr>
            <p:cNvSpPr/>
            <p:nvPr/>
          </p:nvSpPr>
          <p:spPr>
            <a:xfrm rot="16200000">
              <a:off x="1037233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adFill flip="none" rotWithShape="1">
              <a:gsLst>
                <a:gs pos="100000">
                  <a:srgbClr val="C7E2FD"/>
                </a:gs>
                <a:gs pos="0">
                  <a:srgbClr val="B696F8"/>
                </a:gs>
              </a:gsLst>
              <a:path path="circle">
                <a:fillToRect l="100000" t="100000"/>
              </a:path>
              <a:tileRect r="-100000" b="-100000"/>
            </a:gradFill>
            <a:ln w="6350">
              <a:gradFill flip="none" rotWithShape="1">
                <a:gsLst>
                  <a:gs pos="53100">
                    <a:srgbClr val="FAFBFD">
                      <a:alpha val="0"/>
                    </a:srgbClr>
                  </a:gs>
                  <a:gs pos="100000">
                    <a:schemeClr val="accent1">
                      <a:lumMod val="5000"/>
                      <a:lumOff val="95000"/>
                      <a:alpha val="69000"/>
                    </a:schemeClr>
                  </a:gs>
                  <a:gs pos="0">
                    <a:schemeClr val="bg1">
                      <a:alpha val="44000"/>
                    </a:schemeClr>
                  </a:gs>
                </a:gsLst>
                <a:lin ang="84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08" name="육각형 107">
              <a:extLst>
                <a:ext uri="{FF2B5EF4-FFF2-40B4-BE49-F238E27FC236}">
                  <a16:creationId xmlns:a16="http://schemas.microsoft.com/office/drawing/2014/main" id="{ADA824A3-7F89-4FE5-BBD2-BA22216ED9AD}"/>
                </a:ext>
              </a:extLst>
            </p:cNvPr>
            <p:cNvSpPr/>
            <p:nvPr/>
          </p:nvSpPr>
          <p:spPr>
            <a:xfrm rot="16200000">
              <a:off x="1020088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adFill flip="none" rotWithShape="1">
              <a:gsLst>
                <a:gs pos="100000">
                  <a:srgbClr val="C7E2FD"/>
                </a:gs>
                <a:gs pos="0">
                  <a:srgbClr val="B696F8"/>
                </a:gs>
              </a:gsLst>
              <a:path path="circle">
                <a:fillToRect l="100000" t="100000"/>
              </a:path>
              <a:tileRect r="-100000" b="-100000"/>
            </a:gradFill>
            <a:ln w="6350">
              <a:gradFill flip="none" rotWithShape="1">
                <a:gsLst>
                  <a:gs pos="53100">
                    <a:srgbClr val="FAFBFD">
                      <a:alpha val="0"/>
                    </a:srgbClr>
                  </a:gs>
                  <a:gs pos="100000">
                    <a:schemeClr val="accent1">
                      <a:lumMod val="5000"/>
                      <a:lumOff val="95000"/>
                      <a:alpha val="69000"/>
                    </a:schemeClr>
                  </a:gs>
                  <a:gs pos="0">
                    <a:schemeClr val="bg1">
                      <a:alpha val="44000"/>
                    </a:schemeClr>
                  </a:gs>
                </a:gsLst>
                <a:lin ang="84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29206592-A67D-459E-8C45-A0271C61124D}"/>
              </a:ext>
            </a:extLst>
          </p:cNvPr>
          <p:cNvGrpSpPr/>
          <p:nvPr/>
        </p:nvGrpSpPr>
        <p:grpSpPr>
          <a:xfrm>
            <a:off x="2029339" y="5795329"/>
            <a:ext cx="449204" cy="142132"/>
            <a:chOff x="10218795" y="1948525"/>
            <a:chExt cx="449204" cy="142132"/>
          </a:xfrm>
          <a:solidFill>
            <a:srgbClr val="282B3E"/>
          </a:solidFill>
        </p:grpSpPr>
        <p:sp>
          <p:nvSpPr>
            <p:cNvPr id="110" name="육각형 109">
              <a:extLst>
                <a:ext uri="{FF2B5EF4-FFF2-40B4-BE49-F238E27FC236}">
                  <a16:creationId xmlns:a16="http://schemas.microsoft.com/office/drawing/2014/main" id="{CF7416AB-A128-4342-B8BC-FD7E96270D73}"/>
                </a:ext>
              </a:extLst>
            </p:cNvPr>
            <p:cNvSpPr/>
            <p:nvPr/>
          </p:nvSpPr>
          <p:spPr>
            <a:xfrm rot="16200000">
              <a:off x="1054378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11" name="육각형 110">
              <a:extLst>
                <a:ext uri="{FF2B5EF4-FFF2-40B4-BE49-F238E27FC236}">
                  <a16:creationId xmlns:a16="http://schemas.microsoft.com/office/drawing/2014/main" id="{6C6ECC2B-BA55-49EA-9D98-84C45279EE90}"/>
                </a:ext>
              </a:extLst>
            </p:cNvPr>
            <p:cNvSpPr/>
            <p:nvPr/>
          </p:nvSpPr>
          <p:spPr>
            <a:xfrm rot="16200000">
              <a:off x="1037233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12" name="육각형 111">
              <a:extLst>
                <a:ext uri="{FF2B5EF4-FFF2-40B4-BE49-F238E27FC236}">
                  <a16:creationId xmlns:a16="http://schemas.microsoft.com/office/drawing/2014/main" id="{179F205F-A5F8-4F5E-B557-D688CDFB9066}"/>
                </a:ext>
              </a:extLst>
            </p:cNvPr>
            <p:cNvSpPr/>
            <p:nvPr/>
          </p:nvSpPr>
          <p:spPr>
            <a:xfrm rot="16200000">
              <a:off x="1020088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4504D6F4-7BCA-471A-8E64-A9D88044D6E5}"/>
              </a:ext>
            </a:extLst>
          </p:cNvPr>
          <p:cNvGrpSpPr/>
          <p:nvPr/>
        </p:nvGrpSpPr>
        <p:grpSpPr>
          <a:xfrm>
            <a:off x="10272700" y="2803668"/>
            <a:ext cx="420663" cy="177847"/>
            <a:chOff x="9929448" y="2168579"/>
            <a:chExt cx="420663" cy="177847"/>
          </a:xfrm>
          <a:solidFill>
            <a:schemeClr val="bg1">
              <a:lumMod val="95000"/>
              <a:alpha val="41000"/>
            </a:schemeClr>
          </a:solidFill>
        </p:grpSpPr>
        <p:sp>
          <p:nvSpPr>
            <p:cNvPr id="83" name="이등변 삼각형 82">
              <a:extLst>
                <a:ext uri="{FF2B5EF4-FFF2-40B4-BE49-F238E27FC236}">
                  <a16:creationId xmlns:a16="http://schemas.microsoft.com/office/drawing/2014/main" id="{AE205D2D-4C81-42D7-8C7A-AE01DC4FA122}"/>
                </a:ext>
              </a:extLst>
            </p:cNvPr>
            <p:cNvSpPr/>
            <p:nvPr/>
          </p:nvSpPr>
          <p:spPr>
            <a:xfrm rot="16200000">
              <a:off x="10224257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이등변 삼각형 112">
              <a:extLst>
                <a:ext uri="{FF2B5EF4-FFF2-40B4-BE49-F238E27FC236}">
                  <a16:creationId xmlns:a16="http://schemas.microsoft.com/office/drawing/2014/main" id="{61B4693D-4271-46AE-B0BF-9E715F33EBB1}"/>
                </a:ext>
              </a:extLst>
            </p:cNvPr>
            <p:cNvSpPr/>
            <p:nvPr/>
          </p:nvSpPr>
          <p:spPr>
            <a:xfrm rot="16200000">
              <a:off x="10050855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이등변 삼각형 113">
              <a:extLst>
                <a:ext uri="{FF2B5EF4-FFF2-40B4-BE49-F238E27FC236}">
                  <a16:creationId xmlns:a16="http://schemas.microsoft.com/office/drawing/2014/main" id="{26B3FC21-417E-47C2-A8E0-325F58CC5D25}"/>
                </a:ext>
              </a:extLst>
            </p:cNvPr>
            <p:cNvSpPr/>
            <p:nvPr/>
          </p:nvSpPr>
          <p:spPr>
            <a:xfrm rot="16200000">
              <a:off x="9877454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250069" y="4413073"/>
            <a:ext cx="1806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임연지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팀장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ko-KR" altLang="en-US" sz="2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244560" y="4360954"/>
            <a:ext cx="1806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성진희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팀원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ko-KR" altLang="en-US" sz="2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782954" y="4383102"/>
            <a:ext cx="1806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박진호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팀원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ko-KR" altLang="en-US" sz="2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625045" y="4419246"/>
            <a:ext cx="1806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김동환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팀원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ko-KR" altLang="en-US" sz="2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A0BE217-2598-4679-A1C8-E08B74267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294" y="1875234"/>
            <a:ext cx="10555493" cy="22933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97FB0F-C146-47F8-A5BA-A8C9F8E237A3}"/>
              </a:ext>
            </a:extLst>
          </p:cNvPr>
          <p:cNvSpPr txBox="1"/>
          <p:nvPr/>
        </p:nvSpPr>
        <p:spPr>
          <a:xfrm>
            <a:off x="419264" y="5000697"/>
            <a:ext cx="31767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총괄 및 기획</a:t>
            </a:r>
            <a:endParaRPr lang="en-US" altLang="ko-KR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ctr"/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서버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클라이언트 구현 </a:t>
            </a:r>
          </a:p>
          <a:p>
            <a:endParaRPr lang="ko-KR" altLang="en-US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99EC1F7-6801-4FA0-804F-3804608EB93C}"/>
              </a:ext>
            </a:extLst>
          </p:cNvPr>
          <p:cNvSpPr txBox="1"/>
          <p:nvPr/>
        </p:nvSpPr>
        <p:spPr>
          <a:xfrm>
            <a:off x="3354413" y="5007414"/>
            <a:ext cx="31767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메시지 전송 및 서버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클라이언트 구현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,PPT</a:t>
            </a:r>
            <a:endParaRPr lang="ko-KR" altLang="en-US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endParaRPr lang="ko-KR" altLang="en-US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7EEAF6F-FDE4-4252-830C-8C5EF1D6B0E0}"/>
              </a:ext>
            </a:extLst>
          </p:cNvPr>
          <p:cNvSpPr txBox="1"/>
          <p:nvPr/>
        </p:nvSpPr>
        <p:spPr>
          <a:xfrm>
            <a:off x="5866485" y="5000697"/>
            <a:ext cx="3176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GUI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를 통한 서버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클라이언트구현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,PPT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790315B-C3F8-4EB8-A19C-8B578EB1C103}"/>
              </a:ext>
            </a:extLst>
          </p:cNvPr>
          <p:cNvSpPr txBox="1"/>
          <p:nvPr/>
        </p:nvSpPr>
        <p:spPr>
          <a:xfrm>
            <a:off x="8801634" y="5007414"/>
            <a:ext cx="31767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사운드  추출 및 서버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클라이언트 구현</a:t>
            </a:r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GUI, PPT  </a:t>
            </a:r>
            <a:endParaRPr lang="ko-KR" altLang="en-US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endParaRPr lang="ko-KR" altLang="en-US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1030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텍스트 개체 틀 69">
            <a:extLst>
              <a:ext uri="{FF2B5EF4-FFF2-40B4-BE49-F238E27FC236}">
                <a16:creationId xmlns:a16="http://schemas.microsoft.com/office/drawing/2014/main" id="{80E28423-A136-4987-850A-7F040DEA5B9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742613" y="220663"/>
            <a:ext cx="1449387" cy="274637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//</a:t>
            </a:r>
          </a:p>
        </p:txBody>
      </p:sp>
      <p:sp>
        <p:nvSpPr>
          <p:cNvPr id="71" name="텍스트 개체 틀 69">
            <a:extLst>
              <a:ext uri="{FF2B5EF4-FFF2-40B4-BE49-F238E27FC236}">
                <a16:creationId xmlns:a16="http://schemas.microsoft.com/office/drawing/2014/main" id="{C489D19C-6302-47F5-95C8-C0E3760CE4DD}"/>
              </a:ext>
            </a:extLst>
          </p:cNvPr>
          <p:cNvSpPr txBox="1">
            <a:spLocks/>
          </p:cNvSpPr>
          <p:nvPr/>
        </p:nvSpPr>
        <p:spPr>
          <a:xfrm>
            <a:off x="419264" y="6400319"/>
            <a:ext cx="1449070" cy="27432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dist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05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100" kern="1200" spc="-5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2" name="텍스트 개체 틀 9">
            <a:extLst>
              <a:ext uri="{FF2B5EF4-FFF2-40B4-BE49-F238E27FC236}">
                <a16:creationId xmlns:a16="http://schemas.microsoft.com/office/drawing/2014/main" id="{47D335DD-7CA2-4AF1-8C8B-8C7B9F8A1F67}"/>
              </a:ext>
            </a:extLst>
          </p:cNvPr>
          <p:cNvSpPr txBox="1">
            <a:spLocks/>
          </p:cNvSpPr>
          <p:nvPr/>
        </p:nvSpPr>
        <p:spPr>
          <a:xfrm>
            <a:off x="293146" y="220505"/>
            <a:ext cx="11646288" cy="274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solidFill>
                  <a:schemeClr val="bg1">
                    <a:alpha val="7000"/>
                  </a:schemeClr>
                </a:solidFill>
              </a:rPr>
              <a:t>		</a:t>
            </a:r>
            <a:r>
              <a:rPr lang="en-US" altLang="ko-KR" sz="1400" b="1" dirty="0">
                <a:solidFill>
                  <a:schemeClr val="bg1">
                    <a:alpha val="7000"/>
                  </a:schemeClr>
                </a:solidFill>
              </a:rPr>
              <a:t> DROP THE BEAT </a:t>
            </a:r>
            <a:r>
              <a:rPr lang="en-US" sz="1400" b="1" dirty="0">
                <a:solidFill>
                  <a:schemeClr val="bg1">
                    <a:alpha val="7000"/>
                  </a:schemeClr>
                </a:solidFill>
              </a:rPr>
              <a:t>							</a:t>
            </a:r>
            <a:r>
              <a:rPr lang="en-US" altLang="ko-KR" sz="1400" b="1" dirty="0">
                <a:solidFill>
                  <a:schemeClr val="bg1">
                    <a:alpha val="7000"/>
                  </a:schemeClr>
                </a:solidFill>
              </a:rPr>
              <a:t> DROP THE BEAT </a:t>
            </a:r>
            <a:endParaRPr lang="en-US" sz="1400" b="1" dirty="0">
              <a:solidFill>
                <a:schemeClr val="bg1">
                  <a:alpha val="7000"/>
                </a:schemeClr>
              </a:solidFill>
            </a:endParaRPr>
          </a:p>
        </p:txBody>
      </p:sp>
      <p:sp>
        <p:nvSpPr>
          <p:cNvPr id="81" name="이등변 삼각형 80">
            <a:extLst>
              <a:ext uri="{FF2B5EF4-FFF2-40B4-BE49-F238E27FC236}">
                <a16:creationId xmlns:a16="http://schemas.microsoft.com/office/drawing/2014/main" id="{4F02C3E8-4976-40D2-AF68-A4F17D0F43AF}"/>
              </a:ext>
            </a:extLst>
          </p:cNvPr>
          <p:cNvSpPr/>
          <p:nvPr/>
        </p:nvSpPr>
        <p:spPr>
          <a:xfrm>
            <a:off x="6038103" y="579173"/>
            <a:ext cx="115048" cy="47780"/>
          </a:xfrm>
          <a:prstGeom prst="triangle">
            <a:avLst/>
          </a:prstGeom>
          <a:solidFill>
            <a:srgbClr val="AA65FB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A4806F8C-2DAE-45A9-B75B-05A3F498A6AB}"/>
              </a:ext>
            </a:extLst>
          </p:cNvPr>
          <p:cNvGrpSpPr/>
          <p:nvPr/>
        </p:nvGrpSpPr>
        <p:grpSpPr>
          <a:xfrm>
            <a:off x="11587533" y="4004435"/>
            <a:ext cx="449204" cy="142132"/>
            <a:chOff x="10218795" y="1948525"/>
            <a:chExt cx="449204" cy="142132"/>
          </a:xfrm>
        </p:grpSpPr>
        <p:sp>
          <p:nvSpPr>
            <p:cNvPr id="106" name="육각형 105">
              <a:extLst>
                <a:ext uri="{FF2B5EF4-FFF2-40B4-BE49-F238E27FC236}">
                  <a16:creationId xmlns:a16="http://schemas.microsoft.com/office/drawing/2014/main" id="{A5814089-FB1F-4EC8-9789-E23907323E17}"/>
                </a:ext>
              </a:extLst>
            </p:cNvPr>
            <p:cNvSpPr/>
            <p:nvPr/>
          </p:nvSpPr>
          <p:spPr>
            <a:xfrm rot="16200000">
              <a:off x="1054378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adFill flip="none" rotWithShape="1">
              <a:gsLst>
                <a:gs pos="100000">
                  <a:srgbClr val="C7E2FD"/>
                </a:gs>
                <a:gs pos="0">
                  <a:srgbClr val="B696F8"/>
                </a:gs>
              </a:gsLst>
              <a:path path="circle">
                <a:fillToRect l="100000" t="100000"/>
              </a:path>
              <a:tileRect r="-100000" b="-100000"/>
            </a:gradFill>
            <a:ln w="6350">
              <a:gradFill flip="none" rotWithShape="1">
                <a:gsLst>
                  <a:gs pos="53100">
                    <a:srgbClr val="FAFBFD">
                      <a:alpha val="0"/>
                    </a:srgbClr>
                  </a:gs>
                  <a:gs pos="100000">
                    <a:schemeClr val="accent1">
                      <a:lumMod val="5000"/>
                      <a:lumOff val="95000"/>
                      <a:alpha val="69000"/>
                    </a:schemeClr>
                  </a:gs>
                  <a:gs pos="0">
                    <a:schemeClr val="bg1">
                      <a:alpha val="44000"/>
                    </a:schemeClr>
                  </a:gs>
                </a:gsLst>
                <a:lin ang="84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07" name="육각형 106">
              <a:extLst>
                <a:ext uri="{FF2B5EF4-FFF2-40B4-BE49-F238E27FC236}">
                  <a16:creationId xmlns:a16="http://schemas.microsoft.com/office/drawing/2014/main" id="{6796AC19-DA4B-4B50-B711-423A949F2642}"/>
                </a:ext>
              </a:extLst>
            </p:cNvPr>
            <p:cNvSpPr/>
            <p:nvPr/>
          </p:nvSpPr>
          <p:spPr>
            <a:xfrm rot="16200000">
              <a:off x="1037233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adFill flip="none" rotWithShape="1">
              <a:gsLst>
                <a:gs pos="100000">
                  <a:srgbClr val="C7E2FD"/>
                </a:gs>
                <a:gs pos="0">
                  <a:srgbClr val="B696F8"/>
                </a:gs>
              </a:gsLst>
              <a:path path="circle">
                <a:fillToRect l="100000" t="100000"/>
              </a:path>
              <a:tileRect r="-100000" b="-100000"/>
            </a:gradFill>
            <a:ln w="6350">
              <a:gradFill flip="none" rotWithShape="1">
                <a:gsLst>
                  <a:gs pos="53100">
                    <a:srgbClr val="FAFBFD">
                      <a:alpha val="0"/>
                    </a:srgbClr>
                  </a:gs>
                  <a:gs pos="100000">
                    <a:schemeClr val="accent1">
                      <a:lumMod val="5000"/>
                      <a:lumOff val="95000"/>
                      <a:alpha val="69000"/>
                    </a:schemeClr>
                  </a:gs>
                  <a:gs pos="0">
                    <a:schemeClr val="bg1">
                      <a:alpha val="44000"/>
                    </a:schemeClr>
                  </a:gs>
                </a:gsLst>
                <a:lin ang="84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08" name="육각형 107">
              <a:extLst>
                <a:ext uri="{FF2B5EF4-FFF2-40B4-BE49-F238E27FC236}">
                  <a16:creationId xmlns:a16="http://schemas.microsoft.com/office/drawing/2014/main" id="{ADA824A3-7F89-4FE5-BBD2-BA22216ED9AD}"/>
                </a:ext>
              </a:extLst>
            </p:cNvPr>
            <p:cNvSpPr/>
            <p:nvPr/>
          </p:nvSpPr>
          <p:spPr>
            <a:xfrm rot="16200000">
              <a:off x="1020088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adFill flip="none" rotWithShape="1">
              <a:gsLst>
                <a:gs pos="100000">
                  <a:srgbClr val="C7E2FD"/>
                </a:gs>
                <a:gs pos="0">
                  <a:srgbClr val="B696F8"/>
                </a:gs>
              </a:gsLst>
              <a:path path="circle">
                <a:fillToRect l="100000" t="100000"/>
              </a:path>
              <a:tileRect r="-100000" b="-100000"/>
            </a:gradFill>
            <a:ln w="6350">
              <a:gradFill flip="none" rotWithShape="1">
                <a:gsLst>
                  <a:gs pos="53100">
                    <a:srgbClr val="FAFBFD">
                      <a:alpha val="0"/>
                    </a:srgbClr>
                  </a:gs>
                  <a:gs pos="100000">
                    <a:schemeClr val="accent1">
                      <a:lumMod val="5000"/>
                      <a:lumOff val="95000"/>
                      <a:alpha val="69000"/>
                    </a:schemeClr>
                  </a:gs>
                  <a:gs pos="0">
                    <a:schemeClr val="bg1">
                      <a:alpha val="44000"/>
                    </a:schemeClr>
                  </a:gs>
                </a:gsLst>
                <a:lin ang="84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29206592-A67D-459E-8C45-A0271C61124D}"/>
              </a:ext>
            </a:extLst>
          </p:cNvPr>
          <p:cNvGrpSpPr/>
          <p:nvPr/>
        </p:nvGrpSpPr>
        <p:grpSpPr>
          <a:xfrm>
            <a:off x="2346839" y="5647297"/>
            <a:ext cx="449204" cy="142132"/>
            <a:chOff x="10218795" y="1948525"/>
            <a:chExt cx="449204" cy="142132"/>
          </a:xfrm>
          <a:solidFill>
            <a:srgbClr val="282B3E"/>
          </a:solidFill>
        </p:grpSpPr>
        <p:sp>
          <p:nvSpPr>
            <p:cNvPr id="110" name="육각형 109">
              <a:extLst>
                <a:ext uri="{FF2B5EF4-FFF2-40B4-BE49-F238E27FC236}">
                  <a16:creationId xmlns:a16="http://schemas.microsoft.com/office/drawing/2014/main" id="{CF7416AB-A128-4342-B8BC-FD7E96270D73}"/>
                </a:ext>
              </a:extLst>
            </p:cNvPr>
            <p:cNvSpPr/>
            <p:nvPr/>
          </p:nvSpPr>
          <p:spPr>
            <a:xfrm rot="16200000">
              <a:off x="1054378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11" name="육각형 110">
              <a:extLst>
                <a:ext uri="{FF2B5EF4-FFF2-40B4-BE49-F238E27FC236}">
                  <a16:creationId xmlns:a16="http://schemas.microsoft.com/office/drawing/2014/main" id="{6C6ECC2B-BA55-49EA-9D98-84C45279EE90}"/>
                </a:ext>
              </a:extLst>
            </p:cNvPr>
            <p:cNvSpPr/>
            <p:nvPr/>
          </p:nvSpPr>
          <p:spPr>
            <a:xfrm rot="16200000">
              <a:off x="1037233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12" name="육각형 111">
              <a:extLst>
                <a:ext uri="{FF2B5EF4-FFF2-40B4-BE49-F238E27FC236}">
                  <a16:creationId xmlns:a16="http://schemas.microsoft.com/office/drawing/2014/main" id="{179F205F-A5F8-4F5E-B557-D688CDFB9066}"/>
                </a:ext>
              </a:extLst>
            </p:cNvPr>
            <p:cNvSpPr/>
            <p:nvPr/>
          </p:nvSpPr>
          <p:spPr>
            <a:xfrm rot="16200000">
              <a:off x="1020088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4504D6F4-7BCA-471A-8E64-A9D88044D6E5}"/>
              </a:ext>
            </a:extLst>
          </p:cNvPr>
          <p:cNvGrpSpPr/>
          <p:nvPr/>
        </p:nvGrpSpPr>
        <p:grpSpPr>
          <a:xfrm>
            <a:off x="10590200" y="2655636"/>
            <a:ext cx="420663" cy="177847"/>
            <a:chOff x="9929448" y="2168579"/>
            <a:chExt cx="420663" cy="177847"/>
          </a:xfrm>
          <a:solidFill>
            <a:schemeClr val="bg1">
              <a:lumMod val="95000"/>
              <a:alpha val="41000"/>
            </a:schemeClr>
          </a:solidFill>
        </p:grpSpPr>
        <p:sp>
          <p:nvSpPr>
            <p:cNvPr id="83" name="이등변 삼각형 82">
              <a:extLst>
                <a:ext uri="{FF2B5EF4-FFF2-40B4-BE49-F238E27FC236}">
                  <a16:creationId xmlns:a16="http://schemas.microsoft.com/office/drawing/2014/main" id="{AE205D2D-4C81-42D7-8C7A-AE01DC4FA122}"/>
                </a:ext>
              </a:extLst>
            </p:cNvPr>
            <p:cNvSpPr/>
            <p:nvPr/>
          </p:nvSpPr>
          <p:spPr>
            <a:xfrm rot="16200000">
              <a:off x="10224257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이등변 삼각형 112">
              <a:extLst>
                <a:ext uri="{FF2B5EF4-FFF2-40B4-BE49-F238E27FC236}">
                  <a16:creationId xmlns:a16="http://schemas.microsoft.com/office/drawing/2014/main" id="{61B4693D-4271-46AE-B0BF-9E715F33EBB1}"/>
                </a:ext>
              </a:extLst>
            </p:cNvPr>
            <p:cNvSpPr/>
            <p:nvPr/>
          </p:nvSpPr>
          <p:spPr>
            <a:xfrm rot="16200000">
              <a:off x="10050855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이등변 삼각형 113">
              <a:extLst>
                <a:ext uri="{FF2B5EF4-FFF2-40B4-BE49-F238E27FC236}">
                  <a16:creationId xmlns:a16="http://schemas.microsoft.com/office/drawing/2014/main" id="{26B3FC21-417E-47C2-A8E0-325F58CC5D25}"/>
                </a:ext>
              </a:extLst>
            </p:cNvPr>
            <p:cNvSpPr/>
            <p:nvPr/>
          </p:nvSpPr>
          <p:spPr>
            <a:xfrm rot="16200000">
              <a:off x="9877454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750775" y="4465126"/>
            <a:ext cx="2059279" cy="85645"/>
          </a:xfrm>
          <a:prstGeom prst="rect">
            <a:avLst/>
          </a:prstGeom>
          <a:solidFill>
            <a:srgbClr val="C7E2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24256" y="4552427"/>
            <a:ext cx="21531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</a:rPr>
              <a:t>주제 선정 및 계획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4256" y="5052396"/>
            <a:ext cx="25090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아이디어 회의 및 킥오프 회의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en-US" altLang="ko-KR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업무 분담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en-US" altLang="ko-KR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Main UI  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제작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en-US" altLang="ko-KR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이미지 선정 및 제작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863160" y="3752576"/>
            <a:ext cx="18694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</a:rPr>
              <a:t>UI </a:t>
            </a:r>
            <a:r>
              <a:rPr lang="ko-KR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</a:rPr>
              <a:t>제작 및 코딩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863160" y="4252545"/>
            <a:ext cx="173316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채팅 기능 추가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en-US" altLang="ko-KR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  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음원 선곡 및 추출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en-US" altLang="ko-KR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  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이벤트 처리 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endParaRPr lang="ko-KR" altLang="en-US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106557" y="2926030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</a:rPr>
              <a:t>코딩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007610" y="3399466"/>
            <a:ext cx="232307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소켓 연결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로그인 시 </a:t>
            </a:r>
            <a:r>
              <a:rPr lang="ko-KR" altLang="en-US" sz="14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메인화면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전환 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해결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en-US" altLang="ko-KR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   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중간 취합 및 </a:t>
            </a:r>
            <a:r>
              <a:rPr lang="en-US" altLang="ko-KR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GUI 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개선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128637" y="2429576"/>
            <a:ext cx="2081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	4 ~ 5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</a:rPr>
              <a:t>일차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7176155" y="2140709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</a:rPr>
              <a:t>코딩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7176155" y="2640678"/>
            <a:ext cx="23150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음원 코딩 </a:t>
            </a:r>
            <a:r>
              <a:rPr lang="en-US" altLang="ko-KR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&amp; 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가사 키워드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이벤트 처리 성공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스코어보드</a:t>
            </a:r>
            <a:r>
              <a:rPr lang="en-US" altLang="ko-KR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14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로그인에</a:t>
            </a: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연동된 캐릭터 구현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268935" y="1338850"/>
            <a:ext cx="1781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</a:rPr>
              <a:t>프로젝트 발표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9268935" y="1838819"/>
            <a:ext cx="15135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프로그램 시연</a:t>
            </a:r>
            <a:endParaRPr lang="en-US" altLang="ko-KR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Q &amp; A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847717" y="3248609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3 ~ 4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</a:rPr>
              <a:t>일차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801377" y="4045039"/>
            <a:ext cx="2061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	1 ~ 2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</a:rPr>
              <a:t>일차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7308086" y="1642897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	6~ 7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</a:rPr>
              <a:t>일차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9625920" y="888807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	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</a:rPr>
              <a:t>발표일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2881116" y="3655227"/>
            <a:ext cx="2059279" cy="85645"/>
          </a:xfrm>
          <a:prstGeom prst="rect">
            <a:avLst/>
          </a:prstGeom>
          <a:solidFill>
            <a:srgbClr val="C7E2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/>
          <p:cNvSpPr/>
          <p:nvPr/>
        </p:nvSpPr>
        <p:spPr>
          <a:xfrm>
            <a:off x="5123819" y="2837177"/>
            <a:ext cx="2059279" cy="85645"/>
          </a:xfrm>
          <a:prstGeom prst="rect">
            <a:avLst/>
          </a:prstGeom>
          <a:solidFill>
            <a:srgbClr val="C7E2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7209656" y="2050142"/>
            <a:ext cx="2059279" cy="85645"/>
          </a:xfrm>
          <a:prstGeom prst="rect">
            <a:avLst/>
          </a:prstGeom>
          <a:solidFill>
            <a:srgbClr val="C7E2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/>
          <p:cNvSpPr/>
          <p:nvPr/>
        </p:nvSpPr>
        <p:spPr>
          <a:xfrm>
            <a:off x="9309426" y="1238991"/>
            <a:ext cx="2059279" cy="85645"/>
          </a:xfrm>
          <a:prstGeom prst="rect">
            <a:avLst/>
          </a:prstGeom>
          <a:solidFill>
            <a:srgbClr val="F60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제목 66">
            <a:extLst>
              <a:ext uri="{FF2B5EF4-FFF2-40B4-BE49-F238E27FC236}">
                <a16:creationId xmlns:a16="http://schemas.microsoft.com/office/drawing/2014/main" id="{0DD976E6-C88B-40E2-BE44-9053374D3C70}"/>
              </a:ext>
            </a:extLst>
          </p:cNvPr>
          <p:cNvSpPr txBox="1">
            <a:spLocks/>
          </p:cNvSpPr>
          <p:nvPr/>
        </p:nvSpPr>
        <p:spPr>
          <a:xfrm>
            <a:off x="131469" y="166578"/>
            <a:ext cx="3716248" cy="920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8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2.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프로젝트 일정</a:t>
            </a:r>
            <a:endParaRPr lang="en-US" sz="3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7508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텍스트 개체 틀 69">
            <a:extLst>
              <a:ext uri="{FF2B5EF4-FFF2-40B4-BE49-F238E27FC236}">
                <a16:creationId xmlns:a16="http://schemas.microsoft.com/office/drawing/2014/main" id="{80E28423-A136-4987-850A-7F040DEA5B9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742613" y="220663"/>
            <a:ext cx="1449387" cy="274637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//</a:t>
            </a:r>
          </a:p>
        </p:txBody>
      </p:sp>
      <p:sp>
        <p:nvSpPr>
          <p:cNvPr id="72" name="텍스트 개체 틀 9">
            <a:extLst>
              <a:ext uri="{FF2B5EF4-FFF2-40B4-BE49-F238E27FC236}">
                <a16:creationId xmlns:a16="http://schemas.microsoft.com/office/drawing/2014/main" id="{47D335DD-7CA2-4AF1-8C8B-8C7B9F8A1F67}"/>
              </a:ext>
            </a:extLst>
          </p:cNvPr>
          <p:cNvSpPr txBox="1">
            <a:spLocks/>
          </p:cNvSpPr>
          <p:nvPr/>
        </p:nvSpPr>
        <p:spPr>
          <a:xfrm>
            <a:off x="293146" y="220505"/>
            <a:ext cx="11646288" cy="274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solidFill>
                  <a:schemeClr val="bg1">
                    <a:alpha val="7000"/>
                  </a:schemeClr>
                </a:solidFill>
              </a:rPr>
              <a:t>		</a:t>
            </a:r>
            <a:r>
              <a:rPr lang="en-US" altLang="ko-KR" sz="1400" b="1" dirty="0">
                <a:solidFill>
                  <a:schemeClr val="bg1">
                    <a:alpha val="7000"/>
                  </a:schemeClr>
                </a:solidFill>
              </a:rPr>
              <a:t> DROP THE BEAT </a:t>
            </a:r>
            <a:r>
              <a:rPr lang="en-US" sz="1400" b="1" dirty="0">
                <a:solidFill>
                  <a:schemeClr val="bg1">
                    <a:alpha val="7000"/>
                  </a:schemeClr>
                </a:solidFill>
              </a:rPr>
              <a:t>							</a:t>
            </a:r>
            <a:r>
              <a:rPr lang="en-US" altLang="ko-KR" sz="1400" b="1" dirty="0">
                <a:solidFill>
                  <a:schemeClr val="bg1">
                    <a:alpha val="7000"/>
                  </a:schemeClr>
                </a:solidFill>
              </a:rPr>
              <a:t> DROP THE BEAT </a:t>
            </a:r>
            <a:endParaRPr lang="en-US" sz="1400" b="1" dirty="0">
              <a:solidFill>
                <a:schemeClr val="bg1">
                  <a:alpha val="7000"/>
                </a:schemeClr>
              </a:solidFill>
            </a:endParaRPr>
          </a:p>
        </p:txBody>
      </p:sp>
      <p:sp>
        <p:nvSpPr>
          <p:cNvPr id="81" name="이등변 삼각형 80">
            <a:extLst>
              <a:ext uri="{FF2B5EF4-FFF2-40B4-BE49-F238E27FC236}">
                <a16:creationId xmlns:a16="http://schemas.microsoft.com/office/drawing/2014/main" id="{4F02C3E8-4976-40D2-AF68-A4F17D0F43AF}"/>
              </a:ext>
            </a:extLst>
          </p:cNvPr>
          <p:cNvSpPr/>
          <p:nvPr/>
        </p:nvSpPr>
        <p:spPr>
          <a:xfrm>
            <a:off x="6038103" y="579173"/>
            <a:ext cx="115048" cy="47780"/>
          </a:xfrm>
          <a:prstGeom prst="triangle">
            <a:avLst/>
          </a:prstGeom>
          <a:solidFill>
            <a:srgbClr val="AA65FB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A4806F8C-2DAE-45A9-B75B-05A3F498A6AB}"/>
              </a:ext>
            </a:extLst>
          </p:cNvPr>
          <p:cNvGrpSpPr/>
          <p:nvPr/>
        </p:nvGrpSpPr>
        <p:grpSpPr>
          <a:xfrm>
            <a:off x="11587533" y="4004435"/>
            <a:ext cx="449204" cy="142132"/>
            <a:chOff x="10218795" y="1948525"/>
            <a:chExt cx="449204" cy="142132"/>
          </a:xfrm>
        </p:grpSpPr>
        <p:sp>
          <p:nvSpPr>
            <p:cNvPr id="106" name="육각형 105">
              <a:extLst>
                <a:ext uri="{FF2B5EF4-FFF2-40B4-BE49-F238E27FC236}">
                  <a16:creationId xmlns:a16="http://schemas.microsoft.com/office/drawing/2014/main" id="{A5814089-FB1F-4EC8-9789-E23907323E17}"/>
                </a:ext>
              </a:extLst>
            </p:cNvPr>
            <p:cNvSpPr/>
            <p:nvPr/>
          </p:nvSpPr>
          <p:spPr>
            <a:xfrm rot="16200000">
              <a:off x="1054378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adFill flip="none" rotWithShape="1">
              <a:gsLst>
                <a:gs pos="100000">
                  <a:srgbClr val="C7E2FD"/>
                </a:gs>
                <a:gs pos="0">
                  <a:srgbClr val="B696F8"/>
                </a:gs>
              </a:gsLst>
              <a:path path="circle">
                <a:fillToRect l="100000" t="100000"/>
              </a:path>
              <a:tileRect r="-100000" b="-100000"/>
            </a:gradFill>
            <a:ln w="6350">
              <a:gradFill flip="none" rotWithShape="1">
                <a:gsLst>
                  <a:gs pos="53100">
                    <a:srgbClr val="FAFBFD">
                      <a:alpha val="0"/>
                    </a:srgbClr>
                  </a:gs>
                  <a:gs pos="100000">
                    <a:schemeClr val="accent1">
                      <a:lumMod val="5000"/>
                      <a:lumOff val="95000"/>
                      <a:alpha val="69000"/>
                    </a:schemeClr>
                  </a:gs>
                  <a:gs pos="0">
                    <a:schemeClr val="bg1">
                      <a:alpha val="44000"/>
                    </a:schemeClr>
                  </a:gs>
                </a:gsLst>
                <a:lin ang="84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07" name="육각형 106">
              <a:extLst>
                <a:ext uri="{FF2B5EF4-FFF2-40B4-BE49-F238E27FC236}">
                  <a16:creationId xmlns:a16="http://schemas.microsoft.com/office/drawing/2014/main" id="{6796AC19-DA4B-4B50-B711-423A949F2642}"/>
                </a:ext>
              </a:extLst>
            </p:cNvPr>
            <p:cNvSpPr/>
            <p:nvPr/>
          </p:nvSpPr>
          <p:spPr>
            <a:xfrm rot="16200000">
              <a:off x="1037233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adFill flip="none" rotWithShape="1">
              <a:gsLst>
                <a:gs pos="100000">
                  <a:srgbClr val="C7E2FD"/>
                </a:gs>
                <a:gs pos="0">
                  <a:srgbClr val="B696F8"/>
                </a:gs>
              </a:gsLst>
              <a:path path="circle">
                <a:fillToRect l="100000" t="100000"/>
              </a:path>
              <a:tileRect r="-100000" b="-100000"/>
            </a:gradFill>
            <a:ln w="6350">
              <a:gradFill flip="none" rotWithShape="1">
                <a:gsLst>
                  <a:gs pos="53100">
                    <a:srgbClr val="FAFBFD">
                      <a:alpha val="0"/>
                    </a:srgbClr>
                  </a:gs>
                  <a:gs pos="100000">
                    <a:schemeClr val="accent1">
                      <a:lumMod val="5000"/>
                      <a:lumOff val="95000"/>
                      <a:alpha val="69000"/>
                    </a:schemeClr>
                  </a:gs>
                  <a:gs pos="0">
                    <a:schemeClr val="bg1">
                      <a:alpha val="44000"/>
                    </a:schemeClr>
                  </a:gs>
                </a:gsLst>
                <a:lin ang="84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08" name="육각형 107">
              <a:extLst>
                <a:ext uri="{FF2B5EF4-FFF2-40B4-BE49-F238E27FC236}">
                  <a16:creationId xmlns:a16="http://schemas.microsoft.com/office/drawing/2014/main" id="{ADA824A3-7F89-4FE5-BBD2-BA22216ED9AD}"/>
                </a:ext>
              </a:extLst>
            </p:cNvPr>
            <p:cNvSpPr/>
            <p:nvPr/>
          </p:nvSpPr>
          <p:spPr>
            <a:xfrm rot="16200000">
              <a:off x="10200881" y="1966439"/>
              <a:ext cx="142132" cy="106304"/>
            </a:xfrm>
            <a:prstGeom prst="hexagon">
              <a:avLst>
                <a:gd name="adj" fmla="val 40685"/>
                <a:gd name="vf" fmla="val 115470"/>
              </a:avLst>
            </a:prstGeom>
            <a:gradFill flip="none" rotWithShape="1">
              <a:gsLst>
                <a:gs pos="100000">
                  <a:srgbClr val="C7E2FD"/>
                </a:gs>
                <a:gs pos="0">
                  <a:srgbClr val="B696F8"/>
                </a:gs>
              </a:gsLst>
              <a:path path="circle">
                <a:fillToRect l="100000" t="100000"/>
              </a:path>
              <a:tileRect r="-100000" b="-100000"/>
            </a:gradFill>
            <a:ln w="6350">
              <a:gradFill flip="none" rotWithShape="1">
                <a:gsLst>
                  <a:gs pos="53100">
                    <a:srgbClr val="FAFBFD">
                      <a:alpha val="0"/>
                    </a:srgbClr>
                  </a:gs>
                  <a:gs pos="100000">
                    <a:schemeClr val="accent1">
                      <a:lumMod val="5000"/>
                      <a:lumOff val="95000"/>
                      <a:alpha val="69000"/>
                    </a:schemeClr>
                  </a:gs>
                  <a:gs pos="0">
                    <a:schemeClr val="bg1">
                      <a:alpha val="44000"/>
                    </a:schemeClr>
                  </a:gs>
                </a:gsLst>
                <a:lin ang="84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4504D6F4-7BCA-471A-8E64-A9D88044D6E5}"/>
              </a:ext>
            </a:extLst>
          </p:cNvPr>
          <p:cNvGrpSpPr/>
          <p:nvPr/>
        </p:nvGrpSpPr>
        <p:grpSpPr>
          <a:xfrm>
            <a:off x="419264" y="5792536"/>
            <a:ext cx="420663" cy="177847"/>
            <a:chOff x="9929448" y="2168579"/>
            <a:chExt cx="420663" cy="177847"/>
          </a:xfrm>
          <a:solidFill>
            <a:schemeClr val="bg1">
              <a:lumMod val="95000"/>
              <a:alpha val="41000"/>
            </a:schemeClr>
          </a:solidFill>
        </p:grpSpPr>
        <p:sp>
          <p:nvSpPr>
            <p:cNvPr id="83" name="이등변 삼각형 82">
              <a:extLst>
                <a:ext uri="{FF2B5EF4-FFF2-40B4-BE49-F238E27FC236}">
                  <a16:creationId xmlns:a16="http://schemas.microsoft.com/office/drawing/2014/main" id="{AE205D2D-4C81-42D7-8C7A-AE01DC4FA122}"/>
                </a:ext>
              </a:extLst>
            </p:cNvPr>
            <p:cNvSpPr/>
            <p:nvPr/>
          </p:nvSpPr>
          <p:spPr>
            <a:xfrm rot="16200000">
              <a:off x="10224257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이등변 삼각형 112">
              <a:extLst>
                <a:ext uri="{FF2B5EF4-FFF2-40B4-BE49-F238E27FC236}">
                  <a16:creationId xmlns:a16="http://schemas.microsoft.com/office/drawing/2014/main" id="{61B4693D-4271-46AE-B0BF-9E715F33EBB1}"/>
                </a:ext>
              </a:extLst>
            </p:cNvPr>
            <p:cNvSpPr/>
            <p:nvPr/>
          </p:nvSpPr>
          <p:spPr>
            <a:xfrm rot="16200000">
              <a:off x="10050855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이등변 삼각형 113">
              <a:extLst>
                <a:ext uri="{FF2B5EF4-FFF2-40B4-BE49-F238E27FC236}">
                  <a16:creationId xmlns:a16="http://schemas.microsoft.com/office/drawing/2014/main" id="{26B3FC21-417E-47C2-A8E0-325F58CC5D25}"/>
                </a:ext>
              </a:extLst>
            </p:cNvPr>
            <p:cNvSpPr/>
            <p:nvPr/>
          </p:nvSpPr>
          <p:spPr>
            <a:xfrm rot="16200000">
              <a:off x="9877454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4504D6F4-7BCA-471A-8E64-A9D88044D6E5}"/>
              </a:ext>
            </a:extLst>
          </p:cNvPr>
          <p:cNvGrpSpPr/>
          <p:nvPr/>
        </p:nvGrpSpPr>
        <p:grpSpPr>
          <a:xfrm>
            <a:off x="10742600" y="2808036"/>
            <a:ext cx="420663" cy="177847"/>
            <a:chOff x="9929448" y="2168579"/>
            <a:chExt cx="420663" cy="177847"/>
          </a:xfrm>
          <a:solidFill>
            <a:schemeClr val="bg1">
              <a:lumMod val="95000"/>
              <a:alpha val="41000"/>
            </a:schemeClr>
          </a:solidFill>
        </p:grpSpPr>
        <p:sp>
          <p:nvSpPr>
            <p:cNvPr id="54" name="이등변 삼각형 53">
              <a:extLst>
                <a:ext uri="{FF2B5EF4-FFF2-40B4-BE49-F238E27FC236}">
                  <a16:creationId xmlns:a16="http://schemas.microsoft.com/office/drawing/2014/main" id="{AE205D2D-4C81-42D7-8C7A-AE01DC4FA122}"/>
                </a:ext>
              </a:extLst>
            </p:cNvPr>
            <p:cNvSpPr/>
            <p:nvPr/>
          </p:nvSpPr>
          <p:spPr>
            <a:xfrm rot="16200000">
              <a:off x="10224257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이등변 삼각형 54">
              <a:extLst>
                <a:ext uri="{FF2B5EF4-FFF2-40B4-BE49-F238E27FC236}">
                  <a16:creationId xmlns:a16="http://schemas.microsoft.com/office/drawing/2014/main" id="{61B4693D-4271-46AE-B0BF-9E715F33EBB1}"/>
                </a:ext>
              </a:extLst>
            </p:cNvPr>
            <p:cNvSpPr/>
            <p:nvPr/>
          </p:nvSpPr>
          <p:spPr>
            <a:xfrm rot="16200000">
              <a:off x="10050855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이등변 삼각형 57">
              <a:extLst>
                <a:ext uri="{FF2B5EF4-FFF2-40B4-BE49-F238E27FC236}">
                  <a16:creationId xmlns:a16="http://schemas.microsoft.com/office/drawing/2014/main" id="{26B3FC21-417E-47C2-A8E0-325F58CC5D25}"/>
                </a:ext>
              </a:extLst>
            </p:cNvPr>
            <p:cNvSpPr/>
            <p:nvPr/>
          </p:nvSpPr>
          <p:spPr>
            <a:xfrm rot="16200000">
              <a:off x="9877454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504D6F4-7BCA-471A-8E64-A9D88044D6E5}"/>
              </a:ext>
            </a:extLst>
          </p:cNvPr>
          <p:cNvGrpSpPr/>
          <p:nvPr/>
        </p:nvGrpSpPr>
        <p:grpSpPr>
          <a:xfrm>
            <a:off x="1384464" y="4484436"/>
            <a:ext cx="420663" cy="177847"/>
            <a:chOff x="9929448" y="2168579"/>
            <a:chExt cx="420663" cy="177847"/>
          </a:xfrm>
          <a:solidFill>
            <a:schemeClr val="bg1">
              <a:lumMod val="95000"/>
              <a:alpha val="41000"/>
            </a:schemeClr>
          </a:solidFill>
        </p:grpSpPr>
        <p:sp>
          <p:nvSpPr>
            <p:cNvPr id="74" name="이등변 삼각형 73">
              <a:extLst>
                <a:ext uri="{FF2B5EF4-FFF2-40B4-BE49-F238E27FC236}">
                  <a16:creationId xmlns:a16="http://schemas.microsoft.com/office/drawing/2014/main" id="{AE205D2D-4C81-42D7-8C7A-AE01DC4FA122}"/>
                </a:ext>
              </a:extLst>
            </p:cNvPr>
            <p:cNvSpPr/>
            <p:nvPr/>
          </p:nvSpPr>
          <p:spPr>
            <a:xfrm rot="16200000">
              <a:off x="10224257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이등변 삼각형 74">
              <a:extLst>
                <a:ext uri="{FF2B5EF4-FFF2-40B4-BE49-F238E27FC236}">
                  <a16:creationId xmlns:a16="http://schemas.microsoft.com/office/drawing/2014/main" id="{61B4693D-4271-46AE-B0BF-9E715F33EBB1}"/>
                </a:ext>
              </a:extLst>
            </p:cNvPr>
            <p:cNvSpPr/>
            <p:nvPr/>
          </p:nvSpPr>
          <p:spPr>
            <a:xfrm rot="16200000">
              <a:off x="10050855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이등변 삼각형 75">
              <a:extLst>
                <a:ext uri="{FF2B5EF4-FFF2-40B4-BE49-F238E27FC236}">
                  <a16:creationId xmlns:a16="http://schemas.microsoft.com/office/drawing/2014/main" id="{26B3FC21-417E-47C2-A8E0-325F58CC5D25}"/>
                </a:ext>
              </a:extLst>
            </p:cNvPr>
            <p:cNvSpPr/>
            <p:nvPr/>
          </p:nvSpPr>
          <p:spPr>
            <a:xfrm rot="16200000">
              <a:off x="9877454" y="2220573"/>
              <a:ext cx="177847" cy="7386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384463" y="1845143"/>
            <a:ext cx="10058237" cy="3777383"/>
            <a:chOff x="2071833" y="1647011"/>
            <a:chExt cx="10058237" cy="3777383"/>
          </a:xfrm>
        </p:grpSpPr>
        <p:sp>
          <p:nvSpPr>
            <p:cNvPr id="5" name="TextBox 4"/>
            <p:cNvSpPr txBox="1"/>
            <p:nvPr/>
          </p:nvSpPr>
          <p:spPr>
            <a:xfrm>
              <a:off x="2071833" y="1647011"/>
              <a:ext cx="99831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1.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닉네임 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&amp;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캐릭터 선정 한다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.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최소 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2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명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최대 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4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명까지 모든 참여자들이 준비했을 때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</a:t>
              </a:r>
            </a:p>
            <a:p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게임이 시작된다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071833" y="2675216"/>
              <a:ext cx="99831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2.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게임이 시작되면 방장을 무작위로 선정하고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방장은 노래 장르를 선택 할 수 있음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2071833" y="3509927"/>
              <a:ext cx="887136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3.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장르 선택 하면 해당 장르의 곡이 재생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된다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-&gt;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재생되는 음원을 들으며</a:t>
              </a:r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실시간으로 가사를 맞추기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071833" y="4716508"/>
              <a:ext cx="100582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4. </a:t>
              </a:r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가장 먼저 정답을 타이핑한 참가자가 점수를 얻음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endParaRPr lang="ko-KR" altLang="en-US" sz="2000" dirty="0">
                <a:solidFill>
                  <a:schemeClr val="bg1">
                    <a:lumMod val="8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</p:txBody>
        </p:sp>
      </p:grpSp>
      <p:sp>
        <p:nvSpPr>
          <p:cNvPr id="6" name="모서리가 둥근 직사각형 5"/>
          <p:cNvSpPr/>
          <p:nvPr/>
        </p:nvSpPr>
        <p:spPr>
          <a:xfrm>
            <a:off x="592664" y="1117671"/>
            <a:ext cx="10850036" cy="5232329"/>
          </a:xfrm>
          <a:prstGeom prst="roundRect">
            <a:avLst/>
          </a:prstGeom>
          <a:noFill/>
          <a:ln w="38100">
            <a:solidFill>
              <a:srgbClr val="5E61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66">
            <a:extLst>
              <a:ext uri="{FF2B5EF4-FFF2-40B4-BE49-F238E27FC236}">
                <a16:creationId xmlns:a16="http://schemas.microsoft.com/office/drawing/2014/main" id="{D10E579E-56C6-4307-9401-C03558ECB626}"/>
              </a:ext>
            </a:extLst>
          </p:cNvPr>
          <p:cNvSpPr txBox="1">
            <a:spLocks/>
          </p:cNvSpPr>
          <p:nvPr/>
        </p:nvSpPr>
        <p:spPr>
          <a:xfrm>
            <a:off x="98125" y="166578"/>
            <a:ext cx="3691360" cy="920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3.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게임 룰 설명 </a:t>
            </a:r>
            <a:endParaRPr lang="en-US" sz="3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2864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텍스트 개체 틀 15">
            <a:extLst>
              <a:ext uri="{FF2B5EF4-FFF2-40B4-BE49-F238E27FC236}">
                <a16:creationId xmlns:a16="http://schemas.microsoft.com/office/drawing/2014/main" id="{22F489DB-3D45-4AA6-A9FC-DC1D55A94245}"/>
              </a:ext>
            </a:extLst>
          </p:cNvPr>
          <p:cNvSpPr txBox="1">
            <a:spLocks/>
          </p:cNvSpPr>
          <p:nvPr/>
        </p:nvSpPr>
        <p:spPr>
          <a:xfrm>
            <a:off x="3251198" y="2432629"/>
            <a:ext cx="5689601" cy="5191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100" kern="1200" spc="-5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100" kern="1200" spc="-5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38000">
                      <a:srgbClr val="B696F8">
                        <a:lumMod val="55000"/>
                        <a:lumOff val="45000"/>
                      </a:srgbClr>
                    </a:gs>
                    <a:gs pos="0">
                      <a:srgbClr val="C7E2FD"/>
                    </a:gs>
                    <a:gs pos="100000">
                      <a:srgbClr val="C7E2FD">
                        <a:lumMod val="0"/>
                        <a:lumOff val="100000"/>
                      </a:srgbClr>
                    </a:gs>
                    <a:gs pos="68000">
                      <a:srgbClr val="5E61D4">
                        <a:lumMod val="39000"/>
                        <a:lumOff val="61000"/>
                      </a:srgbClr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4800"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  <a:alpha val="22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  <a:alpha val="22000"/>
                      </a:scheme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680" y="982510"/>
            <a:ext cx="10249525" cy="5574303"/>
          </a:xfrm>
          <a:prstGeom prst="rect">
            <a:avLst/>
          </a:prstGeom>
        </p:spPr>
      </p:pic>
      <p:sp>
        <p:nvSpPr>
          <p:cNvPr id="13" name="제목 66">
            <a:extLst>
              <a:ext uri="{FF2B5EF4-FFF2-40B4-BE49-F238E27FC236}">
                <a16:creationId xmlns:a16="http://schemas.microsoft.com/office/drawing/2014/main" id="{BCFAC08F-F146-4618-8609-59097F820108}"/>
              </a:ext>
            </a:extLst>
          </p:cNvPr>
          <p:cNvSpPr txBox="1">
            <a:spLocks/>
          </p:cNvSpPr>
          <p:nvPr/>
        </p:nvSpPr>
        <p:spPr>
          <a:xfrm>
            <a:off x="131469" y="166578"/>
            <a:ext cx="5146731" cy="920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4.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레이아웃 구성 </a:t>
            </a:r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초기</a:t>
            </a:r>
            <a:endParaRPr lang="en-US" sz="3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4590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그룹 44">
            <a:extLst>
              <a:ext uri="{FF2B5EF4-FFF2-40B4-BE49-F238E27FC236}">
                <a16:creationId xmlns:a16="http://schemas.microsoft.com/office/drawing/2014/main" id="{30ECE462-A194-4328-BB0F-E051E3810159}"/>
              </a:ext>
            </a:extLst>
          </p:cNvPr>
          <p:cNvGrpSpPr/>
          <p:nvPr/>
        </p:nvGrpSpPr>
        <p:grpSpPr>
          <a:xfrm>
            <a:off x="5308808" y="548705"/>
            <a:ext cx="1574382" cy="1807164"/>
            <a:chOff x="5646058" y="860290"/>
            <a:chExt cx="899886" cy="1032938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3343C7FE-6AAD-42A3-9559-2B24AD41F52C}"/>
                </a:ext>
              </a:extLst>
            </p:cNvPr>
            <p:cNvGrpSpPr/>
            <p:nvPr userDrawn="1"/>
          </p:nvGrpSpPr>
          <p:grpSpPr>
            <a:xfrm>
              <a:off x="5646058" y="860290"/>
              <a:ext cx="899886" cy="1032938"/>
              <a:chOff x="3917373" y="-833477"/>
              <a:chExt cx="4357255" cy="5001488"/>
            </a:xfrm>
          </p:grpSpPr>
          <p:sp>
            <p:nvSpPr>
              <p:cNvPr id="54" name="육각형 53">
                <a:extLst>
                  <a:ext uri="{FF2B5EF4-FFF2-40B4-BE49-F238E27FC236}">
                    <a16:creationId xmlns:a16="http://schemas.microsoft.com/office/drawing/2014/main" id="{48C93C91-EC19-4C3B-B485-F738A01B7B28}"/>
                  </a:ext>
                </a:extLst>
              </p:cNvPr>
              <p:cNvSpPr/>
              <p:nvPr userDrawn="1"/>
            </p:nvSpPr>
            <p:spPr>
              <a:xfrm rot="5400000">
                <a:off x="3595256" y="-203097"/>
                <a:ext cx="5001488" cy="3740727"/>
              </a:xfrm>
              <a:prstGeom prst="hexagon">
                <a:avLst>
                  <a:gd name="adj" fmla="val 40685"/>
                  <a:gd name="vf" fmla="val 115470"/>
                </a:avLst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6600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16A03B86-3222-41F6-A5EF-3234A811E5A9}"/>
                  </a:ext>
                </a:extLst>
              </p:cNvPr>
              <p:cNvSpPr/>
              <p:nvPr userDrawn="1"/>
            </p:nvSpPr>
            <p:spPr>
              <a:xfrm>
                <a:off x="3917373" y="-511356"/>
                <a:ext cx="4357255" cy="4357255"/>
              </a:xfrm>
              <a:prstGeom prst="ellipse">
                <a:avLst/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6600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56" name="육각형 55">
                <a:extLst>
                  <a:ext uri="{FF2B5EF4-FFF2-40B4-BE49-F238E27FC236}">
                    <a16:creationId xmlns:a16="http://schemas.microsoft.com/office/drawing/2014/main" id="{3809ABB5-FA09-4B39-BC21-FB7449633277}"/>
                  </a:ext>
                </a:extLst>
              </p:cNvPr>
              <p:cNvSpPr/>
              <p:nvPr/>
            </p:nvSpPr>
            <p:spPr>
              <a:xfrm rot="5400000">
                <a:off x="4452768" y="448761"/>
                <a:ext cx="3258384" cy="2437019"/>
              </a:xfrm>
              <a:prstGeom prst="hexagon">
                <a:avLst>
                  <a:gd name="adj" fmla="val 40685"/>
                  <a:gd name="vf" fmla="val 115470"/>
                </a:avLst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6600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3CBCE066-7D77-4B85-A474-22726859B38B}"/>
                </a:ext>
              </a:extLst>
            </p:cNvPr>
            <p:cNvGrpSpPr/>
            <p:nvPr userDrawn="1"/>
          </p:nvGrpSpPr>
          <p:grpSpPr>
            <a:xfrm flipH="1">
              <a:off x="5766088" y="1108244"/>
              <a:ext cx="642053" cy="532697"/>
              <a:chOff x="5685893" y="1179427"/>
              <a:chExt cx="827870" cy="394664"/>
            </a:xfrm>
          </p:grpSpPr>
          <p:sp>
            <p:nvSpPr>
              <p:cNvPr id="52" name="이등변 삼각형 51">
                <a:extLst>
                  <a:ext uri="{FF2B5EF4-FFF2-40B4-BE49-F238E27FC236}">
                    <a16:creationId xmlns:a16="http://schemas.microsoft.com/office/drawing/2014/main" id="{EA556F86-7933-461B-BACC-4E8C891D301D}"/>
                  </a:ext>
                </a:extLst>
              </p:cNvPr>
              <p:cNvSpPr/>
              <p:nvPr userDrawn="1"/>
            </p:nvSpPr>
            <p:spPr>
              <a:xfrm rot="16200000">
                <a:off x="6146317" y="1206645"/>
                <a:ext cx="394664" cy="340228"/>
              </a:xfrm>
              <a:prstGeom prst="triangle">
                <a:avLst/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53" name="이등변 삼각형 52">
                <a:extLst>
                  <a:ext uri="{FF2B5EF4-FFF2-40B4-BE49-F238E27FC236}">
                    <a16:creationId xmlns:a16="http://schemas.microsoft.com/office/drawing/2014/main" id="{62B2F921-5719-41C8-9087-3D1C0F862C58}"/>
                  </a:ext>
                </a:extLst>
              </p:cNvPr>
              <p:cNvSpPr/>
              <p:nvPr userDrawn="1"/>
            </p:nvSpPr>
            <p:spPr>
              <a:xfrm rot="5400000">
                <a:off x="5660968" y="1220971"/>
                <a:ext cx="361424" cy="311574"/>
              </a:xfrm>
              <a:prstGeom prst="triangle">
                <a:avLst/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</p:grp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8B179DBC-1EA4-4262-AD4C-8D5C4EB41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0559" y="1448494"/>
            <a:ext cx="2695951" cy="467742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A90E5C5-17D6-4FA9-BD1A-ECAC785C0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90" y="1021755"/>
            <a:ext cx="9035819" cy="5329011"/>
          </a:xfrm>
          <a:prstGeom prst="rect">
            <a:avLst/>
          </a:prstGeom>
        </p:spPr>
      </p:pic>
      <p:sp>
        <p:nvSpPr>
          <p:cNvPr id="13" name="제목 66">
            <a:extLst>
              <a:ext uri="{FF2B5EF4-FFF2-40B4-BE49-F238E27FC236}">
                <a16:creationId xmlns:a16="http://schemas.microsoft.com/office/drawing/2014/main" id="{ED12A1C2-95A1-494C-9D46-C07A697A9431}"/>
              </a:ext>
            </a:extLst>
          </p:cNvPr>
          <p:cNvSpPr txBox="1">
            <a:spLocks/>
          </p:cNvSpPr>
          <p:nvPr/>
        </p:nvSpPr>
        <p:spPr>
          <a:xfrm>
            <a:off x="131469" y="166578"/>
            <a:ext cx="7227693" cy="920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4.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레이아웃 구성 </a:t>
            </a:r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–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최종</a:t>
            </a:r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sz="38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로그인화면</a:t>
            </a:r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en-US" sz="3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8927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그룹 44">
            <a:extLst>
              <a:ext uri="{FF2B5EF4-FFF2-40B4-BE49-F238E27FC236}">
                <a16:creationId xmlns:a16="http://schemas.microsoft.com/office/drawing/2014/main" id="{30ECE462-A194-4328-BB0F-E051E3810159}"/>
              </a:ext>
            </a:extLst>
          </p:cNvPr>
          <p:cNvGrpSpPr/>
          <p:nvPr/>
        </p:nvGrpSpPr>
        <p:grpSpPr>
          <a:xfrm>
            <a:off x="5308808" y="548705"/>
            <a:ext cx="1574382" cy="1807164"/>
            <a:chOff x="5646058" y="860290"/>
            <a:chExt cx="899886" cy="1032938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3343C7FE-6AAD-42A3-9559-2B24AD41F52C}"/>
                </a:ext>
              </a:extLst>
            </p:cNvPr>
            <p:cNvGrpSpPr/>
            <p:nvPr userDrawn="1"/>
          </p:nvGrpSpPr>
          <p:grpSpPr>
            <a:xfrm>
              <a:off x="5646058" y="860290"/>
              <a:ext cx="899886" cy="1032938"/>
              <a:chOff x="3917373" y="-833477"/>
              <a:chExt cx="4357255" cy="5001488"/>
            </a:xfrm>
          </p:grpSpPr>
          <p:sp>
            <p:nvSpPr>
              <p:cNvPr id="54" name="육각형 53">
                <a:extLst>
                  <a:ext uri="{FF2B5EF4-FFF2-40B4-BE49-F238E27FC236}">
                    <a16:creationId xmlns:a16="http://schemas.microsoft.com/office/drawing/2014/main" id="{48C93C91-EC19-4C3B-B485-F738A01B7B28}"/>
                  </a:ext>
                </a:extLst>
              </p:cNvPr>
              <p:cNvSpPr/>
              <p:nvPr userDrawn="1"/>
            </p:nvSpPr>
            <p:spPr>
              <a:xfrm rot="5400000">
                <a:off x="3595256" y="-203097"/>
                <a:ext cx="5001488" cy="3740727"/>
              </a:xfrm>
              <a:prstGeom prst="hexagon">
                <a:avLst>
                  <a:gd name="adj" fmla="val 40685"/>
                  <a:gd name="vf" fmla="val 115470"/>
                </a:avLst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6600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16A03B86-3222-41F6-A5EF-3234A811E5A9}"/>
                  </a:ext>
                </a:extLst>
              </p:cNvPr>
              <p:cNvSpPr/>
              <p:nvPr userDrawn="1"/>
            </p:nvSpPr>
            <p:spPr>
              <a:xfrm>
                <a:off x="3917373" y="-511356"/>
                <a:ext cx="4357255" cy="4357255"/>
              </a:xfrm>
              <a:prstGeom prst="ellipse">
                <a:avLst/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6600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56" name="육각형 55">
                <a:extLst>
                  <a:ext uri="{FF2B5EF4-FFF2-40B4-BE49-F238E27FC236}">
                    <a16:creationId xmlns:a16="http://schemas.microsoft.com/office/drawing/2014/main" id="{3809ABB5-FA09-4B39-BC21-FB7449633277}"/>
                  </a:ext>
                </a:extLst>
              </p:cNvPr>
              <p:cNvSpPr/>
              <p:nvPr/>
            </p:nvSpPr>
            <p:spPr>
              <a:xfrm rot="5400000">
                <a:off x="4452768" y="448761"/>
                <a:ext cx="3258384" cy="2437019"/>
              </a:xfrm>
              <a:prstGeom prst="hexagon">
                <a:avLst>
                  <a:gd name="adj" fmla="val 40685"/>
                  <a:gd name="vf" fmla="val 115470"/>
                </a:avLst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6600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3CBCE066-7D77-4B85-A474-22726859B38B}"/>
                </a:ext>
              </a:extLst>
            </p:cNvPr>
            <p:cNvGrpSpPr/>
            <p:nvPr userDrawn="1"/>
          </p:nvGrpSpPr>
          <p:grpSpPr>
            <a:xfrm flipH="1">
              <a:off x="5766088" y="1108244"/>
              <a:ext cx="642053" cy="532697"/>
              <a:chOff x="5685893" y="1179427"/>
              <a:chExt cx="827870" cy="394664"/>
            </a:xfrm>
          </p:grpSpPr>
          <p:sp>
            <p:nvSpPr>
              <p:cNvPr id="52" name="이등변 삼각형 51">
                <a:extLst>
                  <a:ext uri="{FF2B5EF4-FFF2-40B4-BE49-F238E27FC236}">
                    <a16:creationId xmlns:a16="http://schemas.microsoft.com/office/drawing/2014/main" id="{EA556F86-7933-461B-BACC-4E8C891D301D}"/>
                  </a:ext>
                </a:extLst>
              </p:cNvPr>
              <p:cNvSpPr/>
              <p:nvPr userDrawn="1"/>
            </p:nvSpPr>
            <p:spPr>
              <a:xfrm rot="16200000">
                <a:off x="6146317" y="1206645"/>
                <a:ext cx="394664" cy="340228"/>
              </a:xfrm>
              <a:prstGeom prst="triangle">
                <a:avLst/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53" name="이등변 삼각형 52">
                <a:extLst>
                  <a:ext uri="{FF2B5EF4-FFF2-40B4-BE49-F238E27FC236}">
                    <a16:creationId xmlns:a16="http://schemas.microsoft.com/office/drawing/2014/main" id="{62B2F921-5719-41C8-9087-3D1C0F862C58}"/>
                  </a:ext>
                </a:extLst>
              </p:cNvPr>
              <p:cNvSpPr/>
              <p:nvPr userDrawn="1"/>
            </p:nvSpPr>
            <p:spPr>
              <a:xfrm rot="5400000">
                <a:off x="5660968" y="1220971"/>
                <a:ext cx="361424" cy="311574"/>
              </a:xfrm>
              <a:prstGeom prst="triangle">
                <a:avLst/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</p:grpSp>
      </p:grpSp>
      <p:sp>
        <p:nvSpPr>
          <p:cNvPr id="13" name="제목 66">
            <a:extLst>
              <a:ext uri="{FF2B5EF4-FFF2-40B4-BE49-F238E27FC236}">
                <a16:creationId xmlns:a16="http://schemas.microsoft.com/office/drawing/2014/main" id="{026238C4-58F1-422C-B9FF-63F0159F2DB2}"/>
              </a:ext>
            </a:extLst>
          </p:cNvPr>
          <p:cNvSpPr txBox="1">
            <a:spLocks/>
          </p:cNvSpPr>
          <p:nvPr/>
        </p:nvSpPr>
        <p:spPr>
          <a:xfrm>
            <a:off x="131469" y="166578"/>
            <a:ext cx="7227693" cy="920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4.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레이아웃 구성 </a:t>
            </a:r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–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최종</a:t>
            </a:r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sz="38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메인화면</a:t>
            </a:r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en-US" sz="3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A1757A-3186-4A71-873E-FF1E3730E1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82" t="15855" r="17656" b="20369"/>
          <a:stretch/>
        </p:blipFill>
        <p:spPr>
          <a:xfrm>
            <a:off x="476250" y="1087328"/>
            <a:ext cx="9617241" cy="560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038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그룹 44">
            <a:extLst>
              <a:ext uri="{FF2B5EF4-FFF2-40B4-BE49-F238E27FC236}">
                <a16:creationId xmlns:a16="http://schemas.microsoft.com/office/drawing/2014/main" id="{30ECE462-A194-4328-BB0F-E051E3810159}"/>
              </a:ext>
            </a:extLst>
          </p:cNvPr>
          <p:cNvGrpSpPr/>
          <p:nvPr/>
        </p:nvGrpSpPr>
        <p:grpSpPr>
          <a:xfrm>
            <a:off x="5308808" y="548705"/>
            <a:ext cx="1574382" cy="1807164"/>
            <a:chOff x="5646058" y="860290"/>
            <a:chExt cx="899886" cy="1032938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3343C7FE-6AAD-42A3-9559-2B24AD41F52C}"/>
                </a:ext>
              </a:extLst>
            </p:cNvPr>
            <p:cNvGrpSpPr/>
            <p:nvPr userDrawn="1"/>
          </p:nvGrpSpPr>
          <p:grpSpPr>
            <a:xfrm>
              <a:off x="5646058" y="860290"/>
              <a:ext cx="899886" cy="1032938"/>
              <a:chOff x="3917373" y="-833477"/>
              <a:chExt cx="4357255" cy="5001488"/>
            </a:xfrm>
          </p:grpSpPr>
          <p:sp>
            <p:nvSpPr>
              <p:cNvPr id="54" name="육각형 53">
                <a:extLst>
                  <a:ext uri="{FF2B5EF4-FFF2-40B4-BE49-F238E27FC236}">
                    <a16:creationId xmlns:a16="http://schemas.microsoft.com/office/drawing/2014/main" id="{48C93C91-EC19-4C3B-B485-F738A01B7B28}"/>
                  </a:ext>
                </a:extLst>
              </p:cNvPr>
              <p:cNvSpPr/>
              <p:nvPr userDrawn="1"/>
            </p:nvSpPr>
            <p:spPr>
              <a:xfrm rot="5400000">
                <a:off x="3595256" y="-203097"/>
                <a:ext cx="5001488" cy="3740727"/>
              </a:xfrm>
              <a:prstGeom prst="hexagon">
                <a:avLst>
                  <a:gd name="adj" fmla="val 40685"/>
                  <a:gd name="vf" fmla="val 115470"/>
                </a:avLst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6600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16A03B86-3222-41F6-A5EF-3234A811E5A9}"/>
                  </a:ext>
                </a:extLst>
              </p:cNvPr>
              <p:cNvSpPr/>
              <p:nvPr userDrawn="1"/>
            </p:nvSpPr>
            <p:spPr>
              <a:xfrm>
                <a:off x="3917373" y="-511356"/>
                <a:ext cx="4357255" cy="4357255"/>
              </a:xfrm>
              <a:prstGeom prst="ellipse">
                <a:avLst/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6600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56" name="육각형 55">
                <a:extLst>
                  <a:ext uri="{FF2B5EF4-FFF2-40B4-BE49-F238E27FC236}">
                    <a16:creationId xmlns:a16="http://schemas.microsoft.com/office/drawing/2014/main" id="{3809ABB5-FA09-4B39-BC21-FB7449633277}"/>
                  </a:ext>
                </a:extLst>
              </p:cNvPr>
              <p:cNvSpPr/>
              <p:nvPr/>
            </p:nvSpPr>
            <p:spPr>
              <a:xfrm rot="5400000">
                <a:off x="4452768" y="448761"/>
                <a:ext cx="3258384" cy="2437019"/>
              </a:xfrm>
              <a:prstGeom prst="hexagon">
                <a:avLst>
                  <a:gd name="adj" fmla="val 40685"/>
                  <a:gd name="vf" fmla="val 115470"/>
                </a:avLst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6600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3CBCE066-7D77-4B85-A474-22726859B38B}"/>
                </a:ext>
              </a:extLst>
            </p:cNvPr>
            <p:cNvGrpSpPr/>
            <p:nvPr userDrawn="1"/>
          </p:nvGrpSpPr>
          <p:grpSpPr>
            <a:xfrm flipH="1">
              <a:off x="5766088" y="1108244"/>
              <a:ext cx="642053" cy="532697"/>
              <a:chOff x="5685893" y="1179427"/>
              <a:chExt cx="827870" cy="394664"/>
            </a:xfrm>
          </p:grpSpPr>
          <p:sp>
            <p:nvSpPr>
              <p:cNvPr id="52" name="이등변 삼각형 51">
                <a:extLst>
                  <a:ext uri="{FF2B5EF4-FFF2-40B4-BE49-F238E27FC236}">
                    <a16:creationId xmlns:a16="http://schemas.microsoft.com/office/drawing/2014/main" id="{EA556F86-7933-461B-BACC-4E8C891D301D}"/>
                  </a:ext>
                </a:extLst>
              </p:cNvPr>
              <p:cNvSpPr/>
              <p:nvPr userDrawn="1"/>
            </p:nvSpPr>
            <p:spPr>
              <a:xfrm rot="16200000">
                <a:off x="6146317" y="1206645"/>
                <a:ext cx="394664" cy="340228"/>
              </a:xfrm>
              <a:prstGeom prst="triangle">
                <a:avLst/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53" name="이등변 삼각형 52">
                <a:extLst>
                  <a:ext uri="{FF2B5EF4-FFF2-40B4-BE49-F238E27FC236}">
                    <a16:creationId xmlns:a16="http://schemas.microsoft.com/office/drawing/2014/main" id="{62B2F921-5719-41C8-9087-3D1C0F862C58}"/>
                  </a:ext>
                </a:extLst>
              </p:cNvPr>
              <p:cNvSpPr/>
              <p:nvPr userDrawn="1"/>
            </p:nvSpPr>
            <p:spPr>
              <a:xfrm rot="5400000">
                <a:off x="5660968" y="1220971"/>
                <a:ext cx="361424" cy="311574"/>
              </a:xfrm>
              <a:prstGeom prst="triangle">
                <a:avLst/>
              </a:prstGeom>
              <a:noFill/>
              <a:ln w="6350">
                <a:gradFill flip="none" rotWithShape="1">
                  <a:gsLst>
                    <a:gs pos="53100">
                      <a:srgbClr val="C7E2FD">
                        <a:alpha val="0"/>
                      </a:srgbClr>
                    </a:gs>
                    <a:gs pos="100000">
                      <a:srgbClr val="AA65FB">
                        <a:lumMod val="80000"/>
                        <a:lumOff val="20000"/>
                        <a:alpha val="63000"/>
                      </a:srgbClr>
                    </a:gs>
                    <a:gs pos="0">
                      <a:srgbClr val="C7E2FD">
                        <a:alpha val="0"/>
                      </a:srgbClr>
                    </a:gs>
                  </a:gsLst>
                  <a:lin ang="84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</p:grpSp>
      </p:grpSp>
      <p:sp>
        <p:nvSpPr>
          <p:cNvPr id="13" name="제목 66">
            <a:extLst>
              <a:ext uri="{FF2B5EF4-FFF2-40B4-BE49-F238E27FC236}">
                <a16:creationId xmlns:a16="http://schemas.microsoft.com/office/drawing/2014/main" id="{6D764D4C-7077-4D40-91F5-B3FDB75F8028}"/>
              </a:ext>
            </a:extLst>
          </p:cNvPr>
          <p:cNvSpPr txBox="1">
            <a:spLocks/>
          </p:cNvSpPr>
          <p:nvPr/>
        </p:nvSpPr>
        <p:spPr>
          <a:xfrm>
            <a:off x="131469" y="166578"/>
            <a:ext cx="7227693" cy="920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4.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레이아웃 구성 </a:t>
            </a:r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– </a:t>
            </a:r>
            <a:r>
              <a:rPr lang="ko-KR" altLang="en-US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최종</a:t>
            </a:r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</a:t>
            </a:r>
            <a:r>
              <a:rPr lang="ko-KR" altLang="en-US" sz="38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메인화면</a:t>
            </a:r>
            <a:r>
              <a:rPr lang="en-US" altLang="ko-KR" sz="3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path path="circle">
                    <a:fillToRect t="100000" r="100000"/>
                  </a:path>
                </a:gra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en-US" sz="3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path path="circle">
                  <a:fillToRect t="100000" r="100000"/>
                </a:path>
              </a:gra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53135D1-7A7A-4556-B951-FB9ADD1521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37" t="15856" r="17552" b="20277"/>
          <a:stretch/>
        </p:blipFill>
        <p:spPr>
          <a:xfrm>
            <a:off x="466725" y="1021755"/>
            <a:ext cx="9707446" cy="566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073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2">
      <a:majorFont>
        <a:latin typeface="Gobold"/>
        <a:ea typeface="Noto Sans CJK KR Black"/>
        <a:cs typeface=""/>
      </a:majorFont>
      <a:minorFont>
        <a:latin typeface="Gobold"/>
        <a:ea typeface="Noto Sans CJK KR Blac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574</Words>
  <Application>Microsoft Office PowerPoint</Application>
  <PresentationFormat>와이드스크린</PresentationFormat>
  <Paragraphs>108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Calibri</vt:lpstr>
      <vt:lpstr>맑은 고딕</vt:lpstr>
      <vt:lpstr>Arial</vt:lpstr>
      <vt:lpstr>Gobold</vt:lpstr>
      <vt:lpstr>나눔스퀘어OTF Bold</vt:lpstr>
      <vt:lpstr>Office 테마</vt:lpstr>
      <vt:lpstr>PowerPoint 프레젠테이션</vt:lpstr>
      <vt:lpstr>PowerPoint 프레젠테이션</vt:lpstr>
      <vt:lpstr>1. 멤버소개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원석</dc:creator>
  <cp:lastModifiedBy>Owner</cp:lastModifiedBy>
  <cp:revision>46</cp:revision>
  <dcterms:created xsi:type="dcterms:W3CDTF">2020-08-29T05:40:08Z</dcterms:created>
  <dcterms:modified xsi:type="dcterms:W3CDTF">2020-12-01T07:52:01Z</dcterms:modified>
</cp:coreProperties>
</file>

<file path=docProps/thumbnail.jpeg>
</file>